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71" r:id="rId2"/>
    <p:sldId id="257" r:id="rId3"/>
    <p:sldId id="258" r:id="rId4"/>
    <p:sldId id="272" r:id="rId5"/>
    <p:sldId id="273" r:id="rId6"/>
    <p:sldId id="274" r:id="rId7"/>
    <p:sldId id="259" r:id="rId8"/>
    <p:sldId id="261" r:id="rId9"/>
    <p:sldId id="260" r:id="rId10"/>
    <p:sldId id="270" r:id="rId11"/>
    <p:sldId id="276" r:id="rId12"/>
    <p:sldId id="262" r:id="rId13"/>
    <p:sldId id="264" r:id="rId14"/>
    <p:sldId id="278" r:id="rId15"/>
    <p:sldId id="277" r:id="rId16"/>
    <p:sldId id="265" r:id="rId17"/>
    <p:sldId id="256" r:id="rId18"/>
    <p:sldId id="268" r:id="rId19"/>
  </p:sldIdLst>
  <p:sldSz cx="18288000" cy="10287000"/>
  <p:notesSz cx="6858000" cy="9144000"/>
  <p:embeddedFontLst>
    <p:embeddedFont>
      <p:font typeface="Aileron Heavy" panose="020B0604020202020204" charset="0"/>
      <p:regular r:id="rId21"/>
    </p:embeddedFont>
    <p:embeddedFont>
      <p:font typeface="Helios Extende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2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CD924-7646-4134-BD17-884A72CF7FC2}" type="datetimeFigureOut">
              <a:rPr lang="en-US" smtClean="0"/>
              <a:t>7/20/2025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23F5F-3F15-4E2D-9F35-457BA91E63D1}" type="slidenum">
              <a:rPr lang="en-US" smtClean="0"/>
              <a:t>‹#›</a:t>
            </a:fld>
            <a:endParaRPr lang="en-US"/>
          </a:p>
        </p:txBody>
      </p:sp>
    </p:spTree>
    <p:extLst>
      <p:ext uri="{BB962C8B-B14F-4D97-AF65-F5344CB8AC3E}">
        <p14:creationId xmlns:p14="http://schemas.microsoft.com/office/powerpoint/2010/main" val="66397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8288000" cy="10287000"/>
          </a:xfrm>
          <a:prstGeom prst="rect">
            <a:avLst/>
          </a:prstGeom>
        </p:spPr>
      </p:pic>
      <p:sp>
        <p:nvSpPr>
          <p:cNvPr id="3" name="Shape 0"/>
          <p:cNvSpPr/>
          <p:nvPr/>
        </p:nvSpPr>
        <p:spPr>
          <a:xfrm>
            <a:off x="0" y="0"/>
            <a:ext cx="18288000" cy="10287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843086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8288000" cy="10287000"/>
          </a:xfrm>
          <a:prstGeom prst="rect">
            <a:avLst/>
          </a:prstGeom>
        </p:spPr>
      </p:pic>
      <p:sp>
        <p:nvSpPr>
          <p:cNvPr id="3" name="Shape 0"/>
          <p:cNvSpPr/>
          <p:nvPr/>
        </p:nvSpPr>
        <p:spPr>
          <a:xfrm>
            <a:off x="0" y="0"/>
            <a:ext cx="18288000" cy="10287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253224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8288000" cy="10287000"/>
          </a:xfrm>
          <a:prstGeom prst="rect">
            <a:avLst/>
          </a:prstGeom>
        </p:spPr>
      </p:pic>
      <p:sp>
        <p:nvSpPr>
          <p:cNvPr id="3" name="Shape 0"/>
          <p:cNvSpPr/>
          <p:nvPr/>
        </p:nvSpPr>
        <p:spPr>
          <a:xfrm>
            <a:off x="0" y="0"/>
            <a:ext cx="18288000" cy="102870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22378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1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jpeg"/></Relationships>
</file>

<file path=ppt/slides/_rels/slide1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svg"/><Relationship Id="rId7" Type="http://schemas.openxmlformats.org/officeDocument/2006/relationships/image" Target="../media/image90.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sv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svg"/></Relationships>
</file>

<file path=ppt/slides/_rels/slide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 Id="rId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4760"/>
        </a:solidFill>
        <a:effectLst/>
      </p:bgPr>
    </p:bg>
    <p:spTree>
      <p:nvGrpSpPr>
        <p:cNvPr id="1" name=""/>
        <p:cNvGrpSpPr/>
        <p:nvPr/>
      </p:nvGrpSpPr>
      <p:grpSpPr>
        <a:xfrm>
          <a:off x="0" y="0"/>
          <a:ext cx="0" cy="0"/>
          <a:chOff x="0" y="0"/>
          <a:chExt cx="0" cy="0"/>
        </a:xfrm>
      </p:grpSpPr>
      <p:sp>
        <p:nvSpPr>
          <p:cNvPr id="2" name="Freeform 2"/>
          <p:cNvSpPr/>
          <p:nvPr/>
        </p:nvSpPr>
        <p:spPr>
          <a:xfrm rot="-5400000">
            <a:off x="-2017958" y="3171072"/>
            <a:ext cx="5689580" cy="2844790"/>
          </a:xfrm>
          <a:custGeom>
            <a:avLst/>
            <a:gdLst/>
            <a:ahLst/>
            <a:cxnLst/>
            <a:rect l="l" t="t" r="r" b="b"/>
            <a:pathLst>
              <a:path w="5689580" h="2844790">
                <a:moveTo>
                  <a:pt x="0" y="0"/>
                </a:moveTo>
                <a:lnTo>
                  <a:pt x="5689581" y="0"/>
                </a:lnTo>
                <a:lnTo>
                  <a:pt x="5689581" y="2844791"/>
                </a:lnTo>
                <a:lnTo>
                  <a:pt x="0" y="28447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49227" y="0"/>
            <a:ext cx="5698605" cy="7456748"/>
            <a:chOff x="0" y="0"/>
            <a:chExt cx="1913890" cy="2504366"/>
          </a:xfrm>
        </p:grpSpPr>
        <p:sp>
          <p:nvSpPr>
            <p:cNvPr id="4" name="Freeform 4"/>
            <p:cNvSpPr/>
            <p:nvPr/>
          </p:nvSpPr>
          <p:spPr>
            <a:xfrm>
              <a:off x="0" y="0"/>
              <a:ext cx="1913890" cy="2504366"/>
            </a:xfrm>
            <a:custGeom>
              <a:avLst/>
              <a:gdLst/>
              <a:ahLst/>
              <a:cxnLst/>
              <a:rect l="l" t="t" r="r" b="b"/>
              <a:pathLst>
                <a:path w="1913890" h="2504366">
                  <a:moveTo>
                    <a:pt x="0" y="0"/>
                  </a:moveTo>
                  <a:lnTo>
                    <a:pt x="1913890" y="0"/>
                  </a:lnTo>
                  <a:lnTo>
                    <a:pt x="1913890" y="2504366"/>
                  </a:lnTo>
                  <a:lnTo>
                    <a:pt x="0" y="2504366"/>
                  </a:lnTo>
                  <a:close/>
                </a:path>
              </a:pathLst>
            </a:custGeom>
            <a:solidFill>
              <a:srgbClr val="FFC501"/>
            </a:solidFill>
          </p:spPr>
        </p:sp>
      </p:grpSp>
      <p:sp>
        <p:nvSpPr>
          <p:cNvPr id="5" name="Freeform 5"/>
          <p:cNvSpPr/>
          <p:nvPr/>
        </p:nvSpPr>
        <p:spPr>
          <a:xfrm rot="-5400000">
            <a:off x="2154695" y="4596703"/>
            <a:ext cx="5794274" cy="5794274"/>
          </a:xfrm>
          <a:custGeom>
            <a:avLst/>
            <a:gdLst/>
            <a:ahLst/>
            <a:cxnLst/>
            <a:rect l="l" t="t" r="r" b="b"/>
            <a:pathLst>
              <a:path w="5794274" h="5794274">
                <a:moveTo>
                  <a:pt x="0" y="0"/>
                </a:moveTo>
                <a:lnTo>
                  <a:pt x="5794274" y="0"/>
                </a:lnTo>
                <a:lnTo>
                  <a:pt x="5794274" y="5794273"/>
                </a:lnTo>
                <a:lnTo>
                  <a:pt x="0" y="5794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292771" y="8086837"/>
            <a:ext cx="2844790" cy="2844790"/>
          </a:xfrm>
          <a:custGeom>
            <a:avLst/>
            <a:gdLst/>
            <a:ahLst/>
            <a:cxnLst/>
            <a:rect l="l" t="t" r="r" b="b"/>
            <a:pathLst>
              <a:path w="2844790" h="2844790">
                <a:moveTo>
                  <a:pt x="0" y="0"/>
                </a:moveTo>
                <a:lnTo>
                  <a:pt x="2844790" y="0"/>
                </a:lnTo>
                <a:lnTo>
                  <a:pt x="2844790" y="2844790"/>
                </a:lnTo>
                <a:lnTo>
                  <a:pt x="0" y="28447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700000">
            <a:off x="11227697" y="7444951"/>
            <a:ext cx="2350601" cy="2530001"/>
          </a:xfrm>
          <a:custGeom>
            <a:avLst/>
            <a:gdLst/>
            <a:ahLst/>
            <a:cxnLst/>
            <a:rect l="l" t="t" r="r" b="b"/>
            <a:pathLst>
              <a:path w="2350601" h="2530001">
                <a:moveTo>
                  <a:pt x="0" y="0"/>
                </a:moveTo>
                <a:lnTo>
                  <a:pt x="2350601" y="0"/>
                </a:lnTo>
                <a:lnTo>
                  <a:pt x="2350601" y="2530001"/>
                </a:lnTo>
                <a:lnTo>
                  <a:pt x="0" y="2530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5400000" flipV="1">
            <a:off x="-727943" y="7438258"/>
            <a:ext cx="2977171" cy="2977171"/>
          </a:xfrm>
          <a:custGeom>
            <a:avLst/>
            <a:gdLst/>
            <a:ahLst/>
            <a:cxnLst/>
            <a:rect l="l" t="t" r="r" b="b"/>
            <a:pathLst>
              <a:path w="2977171" h="2977171">
                <a:moveTo>
                  <a:pt x="0" y="2977170"/>
                </a:moveTo>
                <a:lnTo>
                  <a:pt x="2977170" y="2977170"/>
                </a:lnTo>
                <a:lnTo>
                  <a:pt x="2977170" y="0"/>
                </a:lnTo>
                <a:lnTo>
                  <a:pt x="0" y="0"/>
                </a:lnTo>
                <a:lnTo>
                  <a:pt x="0" y="297717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6676857" y="-767019"/>
            <a:ext cx="2460704" cy="2460704"/>
          </a:xfrm>
          <a:custGeom>
            <a:avLst/>
            <a:gdLst/>
            <a:ahLst/>
            <a:cxnLst/>
            <a:rect l="l" t="t" r="r" b="b"/>
            <a:pathLst>
              <a:path w="2460704" h="2460704">
                <a:moveTo>
                  <a:pt x="0" y="0"/>
                </a:moveTo>
                <a:lnTo>
                  <a:pt x="2460704" y="0"/>
                </a:lnTo>
                <a:lnTo>
                  <a:pt x="2460704" y="2460704"/>
                </a:lnTo>
                <a:lnTo>
                  <a:pt x="0" y="246070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a:grpSpLocks noChangeAspect="1"/>
          </p:cNvGrpSpPr>
          <p:nvPr/>
        </p:nvGrpSpPr>
        <p:grpSpPr>
          <a:xfrm>
            <a:off x="14128551" y="463333"/>
            <a:ext cx="3586615" cy="3586600"/>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25046" r="-25046"/>
              </a:stretch>
            </a:blipFill>
          </p:spPr>
        </p:sp>
      </p:grpSp>
      <p:sp>
        <p:nvSpPr>
          <p:cNvPr id="12" name="TextBox 12"/>
          <p:cNvSpPr txBox="1"/>
          <p:nvPr/>
        </p:nvSpPr>
        <p:spPr>
          <a:xfrm>
            <a:off x="9144000" y="2362104"/>
            <a:ext cx="8115300" cy="5345432"/>
          </a:xfrm>
          <a:prstGeom prst="rect">
            <a:avLst/>
          </a:prstGeom>
        </p:spPr>
        <p:txBody>
          <a:bodyPr lIns="0" tIns="0" rIns="0" bIns="0" rtlCol="0" anchor="t">
            <a:spAutoFit/>
          </a:bodyPr>
          <a:lstStyle/>
          <a:p>
            <a:pPr marL="0" marR="0" lvl="0" indent="0" algn="l" defTabSz="914400" rtl="0" eaLnBrk="1" fontAlgn="auto" latinLnBrk="0" hangingPunct="1">
              <a:lnSpc>
                <a:spcPts val="8325"/>
              </a:lnSpc>
              <a:spcBef>
                <a:spcPts val="0"/>
              </a:spcBef>
              <a:spcAft>
                <a:spcPts val="0"/>
              </a:spcAft>
              <a:buClrTx/>
              <a:buSzTx/>
              <a:buFontTx/>
              <a:buNone/>
              <a:tabLst/>
              <a:defRPr/>
            </a:pPr>
            <a:r>
              <a:rPr kumimoji="0" lang="en-US" sz="8325" b="1" i="0" u="none" strike="noStrike" kern="1200" cap="none" spc="-166" normalizeH="0" baseline="0" noProof="0" dirty="0">
                <a:ln>
                  <a:noFill/>
                </a:ln>
                <a:solidFill>
                  <a:srgbClr val="FFFFFF"/>
                </a:solidFill>
                <a:effectLst/>
                <a:uLnTx/>
                <a:uFillTx/>
                <a:latin typeface="Aileron Heavy"/>
                <a:ea typeface="Aileron Heavy"/>
                <a:cs typeface="Aileron Heavy"/>
                <a:sym typeface="Aileron Heavy"/>
              </a:rPr>
              <a:t>Emotion Recognition from Multimodal Media Content</a:t>
            </a:r>
          </a:p>
        </p:txBody>
      </p:sp>
      <p:sp>
        <p:nvSpPr>
          <p:cNvPr id="13" name="Rectangle: Rounded Corners 12">
            <a:extLst>
              <a:ext uri="{FF2B5EF4-FFF2-40B4-BE49-F238E27FC236}">
                <a16:creationId xmlns:a16="http://schemas.microsoft.com/office/drawing/2014/main" id="{C547A2BB-2247-0AA9-919E-DC516C64E460}"/>
              </a:ext>
            </a:extLst>
          </p:cNvPr>
          <p:cNvSpPr/>
          <p:nvPr/>
        </p:nvSpPr>
        <p:spPr>
          <a:xfrm>
            <a:off x="8960497" y="8582959"/>
            <a:ext cx="5794274" cy="13716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3600" dirty="0" err="1"/>
              <a:t>Md.Mahfujul</a:t>
            </a:r>
            <a:r>
              <a:rPr lang="en-US" sz="3600" dirty="0"/>
              <a:t> Karim Sheikh</a:t>
            </a:r>
          </a:p>
          <a:p>
            <a:r>
              <a:rPr lang="en-US" sz="3600" dirty="0" err="1"/>
              <a:t>Prerona</a:t>
            </a:r>
            <a:r>
              <a:rPr lang="en-US" sz="3600" dirty="0"/>
              <a:t> </a:t>
            </a:r>
            <a:r>
              <a:rPr lang="en-US" sz="3600" dirty="0" err="1"/>
              <a:t>Tanjin</a:t>
            </a:r>
            <a:r>
              <a:rPr lang="en-US" sz="3600" dirty="0"/>
              <a:t> Kotha</a:t>
            </a:r>
          </a:p>
        </p:txBody>
      </p:sp>
      <p:sp>
        <p:nvSpPr>
          <p:cNvPr id="14" name="Rectangle 13">
            <a:extLst>
              <a:ext uri="{FF2B5EF4-FFF2-40B4-BE49-F238E27FC236}">
                <a16:creationId xmlns:a16="http://schemas.microsoft.com/office/drawing/2014/main" id="{858F4864-A797-4C96-0ECE-8AEA7DB82C31}"/>
              </a:ext>
            </a:extLst>
          </p:cNvPr>
          <p:cNvSpPr/>
          <p:nvPr/>
        </p:nvSpPr>
        <p:spPr>
          <a:xfrm>
            <a:off x="8982106" y="7973359"/>
            <a:ext cx="3276600" cy="609600"/>
          </a:xfrm>
          <a:prstGeom prst="rect">
            <a:avLst/>
          </a:prstGeom>
        </p:spPr>
        <p:style>
          <a:lnRef idx="0">
            <a:schemeClr val="accent6"/>
          </a:lnRef>
          <a:fillRef idx="1002">
            <a:schemeClr val="lt2"/>
          </a:fillRef>
          <a:effectRef idx="3">
            <a:schemeClr val="accent6"/>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4"/>
                </a:solidFill>
                <a:latin typeface="Times New Roman" panose="02020603050405020304" pitchFamily="18" charset="0"/>
                <a:cs typeface="Times New Roman" panose="02020603050405020304" pitchFamily="18" charset="0"/>
              </a:rPr>
              <a:t>Presented By: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multi-based system">
            <a:extLst>
              <a:ext uri="{FF2B5EF4-FFF2-40B4-BE49-F238E27FC236}">
                <a16:creationId xmlns:a16="http://schemas.microsoft.com/office/drawing/2014/main" id="{E4431545-BC95-A410-B6A7-555545BF4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23" y="647700"/>
            <a:ext cx="17865954" cy="9639300"/>
          </a:xfrm>
          <a:prstGeom prst="rect">
            <a:avLst/>
          </a:prstGeom>
        </p:spPr>
      </p:pic>
      <p:sp>
        <p:nvSpPr>
          <p:cNvPr id="10" name="TextBox 9">
            <a:extLst>
              <a:ext uri="{FF2B5EF4-FFF2-40B4-BE49-F238E27FC236}">
                <a16:creationId xmlns:a16="http://schemas.microsoft.com/office/drawing/2014/main" id="{CFBFA269-EA48-6002-7EEF-4394D70D36A8}"/>
              </a:ext>
            </a:extLst>
          </p:cNvPr>
          <p:cNvSpPr txBox="1"/>
          <p:nvPr/>
        </p:nvSpPr>
        <p:spPr>
          <a:xfrm>
            <a:off x="0" y="-60186"/>
            <a:ext cx="4419600" cy="70788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sz="4000" dirty="0">
                <a:latin typeface="Times New Roman" panose="02020603050405020304" pitchFamily="18" charset="0"/>
                <a:cs typeface="Times New Roman" panose="02020603050405020304" pitchFamily="18" charset="0"/>
              </a:rPr>
              <a:t>Transformer Model</a:t>
            </a:r>
          </a:p>
        </p:txBody>
      </p:sp>
    </p:spTree>
    <p:extLst>
      <p:ext uri="{BB962C8B-B14F-4D97-AF65-F5344CB8AC3E}">
        <p14:creationId xmlns:p14="http://schemas.microsoft.com/office/powerpoint/2010/main" val="383483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C32683-C870-2A8D-4840-C7E3F20CB6AD}"/>
              </a:ext>
            </a:extLst>
          </p:cNvPr>
          <p:cNvPicPr>
            <a:picLocks noChangeAspect="1"/>
          </p:cNvPicPr>
          <p:nvPr/>
        </p:nvPicPr>
        <p:blipFill>
          <a:blip r:embed="rId2"/>
          <a:stretch>
            <a:fillRect/>
          </a:stretch>
        </p:blipFill>
        <p:spPr>
          <a:xfrm>
            <a:off x="-76201" y="-42864"/>
            <a:ext cx="18364199" cy="10329863"/>
          </a:xfrm>
          <a:prstGeom prst="rect">
            <a:avLst/>
          </a:prstGeom>
        </p:spPr>
      </p:pic>
    </p:spTree>
    <p:extLst>
      <p:ext uri="{BB962C8B-B14F-4D97-AF65-F5344CB8AC3E}">
        <p14:creationId xmlns:p14="http://schemas.microsoft.com/office/powerpoint/2010/main" val="17493303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2859"/>
        </a:solidFill>
        <a:effectLst/>
      </p:bgPr>
    </p:bg>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468A93F7-AE76-B1F4-FA03-AD16E3166FA3}"/>
              </a:ext>
            </a:extLst>
          </p:cNvPr>
          <p:cNvSpPr/>
          <p:nvPr/>
        </p:nvSpPr>
        <p:spPr>
          <a:xfrm>
            <a:off x="677942" y="579715"/>
            <a:ext cx="13274516" cy="1274445"/>
          </a:xfrm>
          <a:prstGeom prst="rect">
            <a:avLst/>
          </a:prstGeom>
          <a:noFill/>
          <a:ln/>
        </p:spPr>
        <p:txBody>
          <a:bodyPr wrap="square" lIns="0" tIns="0" rIns="0" bIns="0" rtlCol="0" anchor="t"/>
          <a:lstStyle/>
          <a:p>
            <a:pPr marL="0" indent="0" algn="l">
              <a:lnSpc>
                <a:spcPts val="5000"/>
              </a:lnSpc>
              <a:buNone/>
            </a:pPr>
            <a:r>
              <a:rPr lang="en-US" sz="3600" b="1" dirty="0">
                <a:solidFill>
                  <a:schemeClr val="bg1"/>
                </a:solidFill>
                <a:latin typeface="Times New Roman" panose="02020603050405020304" pitchFamily="18" charset="0"/>
                <a:ea typeface="Barlow Bold" pitchFamily="34" charset="-122"/>
                <a:cs typeface="Times New Roman" panose="02020603050405020304" pitchFamily="18" charset="0"/>
              </a:rPr>
              <a:t>Comparative Study of Multimodal Emotion Recognition Systems</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10" name="Text 1">
            <a:extLst>
              <a:ext uri="{FF2B5EF4-FFF2-40B4-BE49-F238E27FC236}">
                <a16:creationId xmlns:a16="http://schemas.microsoft.com/office/drawing/2014/main" id="{22099FDF-35F4-53FB-2BA8-356FC1155C2C}"/>
              </a:ext>
            </a:extLst>
          </p:cNvPr>
          <p:cNvSpPr/>
          <p:nvPr/>
        </p:nvSpPr>
        <p:spPr>
          <a:xfrm>
            <a:off x="677942" y="2241471"/>
            <a:ext cx="13274516" cy="309920"/>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Recent advancements highlight the diverse approaches and performance metrics across different datasets and modalities.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1" name="Shape 2">
            <a:extLst>
              <a:ext uri="{FF2B5EF4-FFF2-40B4-BE49-F238E27FC236}">
                <a16:creationId xmlns:a16="http://schemas.microsoft.com/office/drawing/2014/main" id="{0021CA14-83BD-DF44-D5F2-02B55678D1DF}"/>
              </a:ext>
            </a:extLst>
          </p:cNvPr>
          <p:cNvSpPr/>
          <p:nvPr/>
        </p:nvSpPr>
        <p:spPr>
          <a:xfrm>
            <a:off x="2008584" y="2970669"/>
            <a:ext cx="13274516" cy="4042767"/>
          </a:xfrm>
          <a:prstGeom prst="roundRect">
            <a:avLst>
              <a:gd name="adj" fmla="val 4312"/>
            </a:avLst>
          </a:prstGeom>
          <a:noFill/>
          <a:ln w="7620">
            <a:solidFill>
              <a:srgbClr val="000000">
                <a:alpha val="8000"/>
              </a:srgbClr>
            </a:solidFill>
            <a:prstDash val="solid"/>
          </a:ln>
        </p:spPr>
      </p:sp>
      <p:sp>
        <p:nvSpPr>
          <p:cNvPr id="12" name="Shape 3">
            <a:extLst>
              <a:ext uri="{FF2B5EF4-FFF2-40B4-BE49-F238E27FC236}">
                <a16:creationId xmlns:a16="http://schemas.microsoft.com/office/drawing/2014/main" id="{86D855E0-F2FC-0269-2162-C2E26BBDBF07}"/>
              </a:ext>
            </a:extLst>
          </p:cNvPr>
          <p:cNvSpPr/>
          <p:nvPr/>
        </p:nvSpPr>
        <p:spPr>
          <a:xfrm>
            <a:off x="2016204" y="2978289"/>
            <a:ext cx="13259276" cy="867489"/>
          </a:xfrm>
          <a:prstGeom prst="rect">
            <a:avLst/>
          </a:prstGeom>
          <a:solidFill>
            <a:srgbClr val="FFFFFF">
              <a:alpha val="4000"/>
            </a:srgbClr>
          </a:solidFill>
          <a:ln/>
        </p:spPr>
      </p:sp>
      <p:sp>
        <p:nvSpPr>
          <p:cNvPr id="13" name="Text 4">
            <a:extLst>
              <a:ext uri="{FF2B5EF4-FFF2-40B4-BE49-F238E27FC236}">
                <a16:creationId xmlns:a16="http://schemas.microsoft.com/office/drawing/2014/main" id="{68DE5EDD-487B-F9CB-7DDD-6E225B170E41}"/>
              </a:ext>
            </a:extLst>
          </p:cNvPr>
          <p:cNvSpPr/>
          <p:nvPr/>
        </p:nvSpPr>
        <p:spPr>
          <a:xfrm>
            <a:off x="2209799" y="3102113"/>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Le et al. (2023)</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4" name="Text 5">
            <a:extLst>
              <a:ext uri="{FF2B5EF4-FFF2-40B4-BE49-F238E27FC236}">
                <a16:creationId xmlns:a16="http://schemas.microsoft.com/office/drawing/2014/main" id="{A9AD29B2-343B-427E-3513-0EA56AF2A834}"/>
              </a:ext>
            </a:extLst>
          </p:cNvPr>
          <p:cNvSpPr/>
          <p:nvPr/>
        </p:nvSpPr>
        <p:spPr>
          <a:xfrm>
            <a:off x="5528429" y="3102114"/>
            <a:ext cx="2996100" cy="1023295"/>
          </a:xfrm>
          <a:prstGeom prst="rect">
            <a:avLst/>
          </a:prstGeom>
          <a:noFill/>
          <a:ln/>
        </p:spPr>
        <p:txBody>
          <a:bodyPr wrap="squar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Video, Audio, Text + Transformer</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5" name="Text 6">
            <a:extLst>
              <a:ext uri="{FF2B5EF4-FFF2-40B4-BE49-F238E27FC236}">
                <a16:creationId xmlns:a16="http://schemas.microsoft.com/office/drawing/2014/main" id="{F4130D41-1688-48B9-74F5-2866A5D58A9E}"/>
              </a:ext>
            </a:extLst>
          </p:cNvPr>
          <p:cNvSpPr/>
          <p:nvPr/>
        </p:nvSpPr>
        <p:spPr>
          <a:xfrm>
            <a:off x="8843248" y="3102113"/>
            <a:ext cx="2996100"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85.9%</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6" name="Text 7">
            <a:extLst>
              <a:ext uri="{FF2B5EF4-FFF2-40B4-BE49-F238E27FC236}">
                <a16:creationId xmlns:a16="http://schemas.microsoft.com/office/drawing/2014/main" id="{A4E799BC-1C1F-A74B-5BF4-B571519812C6}"/>
              </a:ext>
            </a:extLst>
          </p:cNvPr>
          <p:cNvSpPr/>
          <p:nvPr/>
        </p:nvSpPr>
        <p:spPr>
          <a:xfrm>
            <a:off x="12158066" y="3102113"/>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IEMOCAP</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7" name="Shape 8">
            <a:extLst>
              <a:ext uri="{FF2B5EF4-FFF2-40B4-BE49-F238E27FC236}">
                <a16:creationId xmlns:a16="http://schemas.microsoft.com/office/drawing/2014/main" id="{48B91958-F512-7E67-384D-5435BA86164E}"/>
              </a:ext>
            </a:extLst>
          </p:cNvPr>
          <p:cNvSpPr/>
          <p:nvPr/>
        </p:nvSpPr>
        <p:spPr>
          <a:xfrm>
            <a:off x="2016204" y="3845777"/>
            <a:ext cx="13604796" cy="920495"/>
          </a:xfrm>
          <a:prstGeom prst="rect">
            <a:avLst/>
          </a:prstGeom>
          <a:solidFill>
            <a:srgbClr val="000000">
              <a:alpha val="4000"/>
            </a:srgbClr>
          </a:solidFill>
          <a:ln/>
        </p:spPr>
      </p:sp>
      <p:sp>
        <p:nvSpPr>
          <p:cNvPr id="18" name="Text 9">
            <a:extLst>
              <a:ext uri="{FF2B5EF4-FFF2-40B4-BE49-F238E27FC236}">
                <a16:creationId xmlns:a16="http://schemas.microsoft.com/office/drawing/2014/main" id="{10D2E99D-CF33-89C4-B941-E0BE6CA38D03}"/>
              </a:ext>
            </a:extLst>
          </p:cNvPr>
          <p:cNvSpPr/>
          <p:nvPr/>
        </p:nvSpPr>
        <p:spPr>
          <a:xfrm>
            <a:off x="2209799" y="3969602"/>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Xiong et al. (2025)</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9" name="Text 10">
            <a:extLst>
              <a:ext uri="{FF2B5EF4-FFF2-40B4-BE49-F238E27FC236}">
                <a16:creationId xmlns:a16="http://schemas.microsoft.com/office/drawing/2014/main" id="{E43EBD8A-2C99-B76D-01F5-3BF49E7B0C59}"/>
              </a:ext>
            </a:extLst>
          </p:cNvPr>
          <p:cNvSpPr/>
          <p:nvPr/>
        </p:nvSpPr>
        <p:spPr>
          <a:xfrm>
            <a:off x="5528429" y="3969602"/>
            <a:ext cx="2996100"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EEG + CNN-KAN-F2CA</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0" name="Text 11">
            <a:extLst>
              <a:ext uri="{FF2B5EF4-FFF2-40B4-BE49-F238E27FC236}">
                <a16:creationId xmlns:a16="http://schemas.microsoft.com/office/drawing/2014/main" id="{0C18100D-072C-D2CE-1CE8-493FCE9C969F}"/>
              </a:ext>
            </a:extLst>
          </p:cNvPr>
          <p:cNvSpPr/>
          <p:nvPr/>
        </p:nvSpPr>
        <p:spPr>
          <a:xfrm>
            <a:off x="8843248" y="3969602"/>
            <a:ext cx="2996100"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97.9%</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1" name="Text 12">
            <a:extLst>
              <a:ext uri="{FF2B5EF4-FFF2-40B4-BE49-F238E27FC236}">
                <a16:creationId xmlns:a16="http://schemas.microsoft.com/office/drawing/2014/main" id="{85E839F4-8B07-800E-AF41-9A494BA20E4F}"/>
              </a:ext>
            </a:extLst>
          </p:cNvPr>
          <p:cNvSpPr/>
          <p:nvPr/>
        </p:nvSpPr>
        <p:spPr>
          <a:xfrm>
            <a:off x="12158066" y="3969602"/>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SEED</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2" name="Shape 13">
            <a:extLst>
              <a:ext uri="{FF2B5EF4-FFF2-40B4-BE49-F238E27FC236}">
                <a16:creationId xmlns:a16="http://schemas.microsoft.com/office/drawing/2014/main" id="{7D66D369-0DFB-197F-84E9-FAD9AAF512A5}"/>
              </a:ext>
            </a:extLst>
          </p:cNvPr>
          <p:cNvSpPr/>
          <p:nvPr/>
        </p:nvSpPr>
        <p:spPr>
          <a:xfrm>
            <a:off x="2016204" y="4403348"/>
            <a:ext cx="13604796" cy="1432142"/>
          </a:xfrm>
          <a:prstGeom prst="rect">
            <a:avLst/>
          </a:prstGeom>
          <a:solidFill>
            <a:srgbClr val="FFFFFF">
              <a:alpha val="4000"/>
            </a:srgbClr>
          </a:solidFill>
          <a:ln/>
        </p:spPr>
      </p:sp>
      <p:sp>
        <p:nvSpPr>
          <p:cNvPr id="23" name="Text 14">
            <a:extLst>
              <a:ext uri="{FF2B5EF4-FFF2-40B4-BE49-F238E27FC236}">
                <a16:creationId xmlns:a16="http://schemas.microsoft.com/office/drawing/2014/main" id="{7AB0C75F-6667-329F-7852-5D582D06C9B7}"/>
              </a:ext>
            </a:extLst>
          </p:cNvPr>
          <p:cNvSpPr/>
          <p:nvPr/>
        </p:nvSpPr>
        <p:spPr>
          <a:xfrm>
            <a:off x="2209799" y="4527172"/>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Xie et al. (2021)</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4" name="Text 15">
            <a:extLst>
              <a:ext uri="{FF2B5EF4-FFF2-40B4-BE49-F238E27FC236}">
                <a16:creationId xmlns:a16="http://schemas.microsoft.com/office/drawing/2014/main" id="{95AD7A3C-CAA5-7954-574F-1E8F27C5C600}"/>
              </a:ext>
            </a:extLst>
          </p:cNvPr>
          <p:cNvSpPr/>
          <p:nvPr/>
        </p:nvSpPr>
        <p:spPr>
          <a:xfrm>
            <a:off x="5528429" y="4527173"/>
            <a:ext cx="2996100" cy="1023295"/>
          </a:xfrm>
          <a:prstGeom prst="rect">
            <a:avLst/>
          </a:prstGeom>
          <a:noFill/>
          <a:ln/>
        </p:spPr>
        <p:txBody>
          <a:bodyPr wrap="squar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Conversational MER + EmbraceNet</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5" name="Text 16">
            <a:extLst>
              <a:ext uri="{FF2B5EF4-FFF2-40B4-BE49-F238E27FC236}">
                <a16:creationId xmlns:a16="http://schemas.microsoft.com/office/drawing/2014/main" id="{0714A61B-C143-4B8D-BCC5-22DB5E531BC2}"/>
              </a:ext>
            </a:extLst>
          </p:cNvPr>
          <p:cNvSpPr/>
          <p:nvPr/>
        </p:nvSpPr>
        <p:spPr>
          <a:xfrm>
            <a:off x="8843248" y="4527172"/>
            <a:ext cx="2996100"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65%</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6" name="Text 17">
            <a:extLst>
              <a:ext uri="{FF2B5EF4-FFF2-40B4-BE49-F238E27FC236}">
                <a16:creationId xmlns:a16="http://schemas.microsoft.com/office/drawing/2014/main" id="{E6D71819-D15C-8487-53E0-2E6F329B8272}"/>
              </a:ext>
            </a:extLst>
          </p:cNvPr>
          <p:cNvSpPr/>
          <p:nvPr/>
        </p:nvSpPr>
        <p:spPr>
          <a:xfrm>
            <a:off x="12158066" y="4527172"/>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MELD</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7" name="Shape 18">
            <a:extLst>
              <a:ext uri="{FF2B5EF4-FFF2-40B4-BE49-F238E27FC236}">
                <a16:creationId xmlns:a16="http://schemas.microsoft.com/office/drawing/2014/main" id="{A396AFEF-8808-1182-A319-2DDAA3458BF4}"/>
              </a:ext>
            </a:extLst>
          </p:cNvPr>
          <p:cNvSpPr/>
          <p:nvPr/>
        </p:nvSpPr>
        <p:spPr>
          <a:xfrm>
            <a:off x="2016204" y="5270837"/>
            <a:ext cx="13604796" cy="1432142"/>
          </a:xfrm>
          <a:prstGeom prst="rect">
            <a:avLst/>
          </a:prstGeom>
          <a:solidFill>
            <a:srgbClr val="000000">
              <a:alpha val="4000"/>
            </a:srgbClr>
          </a:solidFill>
          <a:ln/>
        </p:spPr>
      </p:sp>
      <p:sp>
        <p:nvSpPr>
          <p:cNvPr id="28" name="Text 19">
            <a:extLst>
              <a:ext uri="{FF2B5EF4-FFF2-40B4-BE49-F238E27FC236}">
                <a16:creationId xmlns:a16="http://schemas.microsoft.com/office/drawing/2014/main" id="{8C3AE19A-A547-7D6C-4F46-3F54634FCD1E}"/>
              </a:ext>
            </a:extLst>
          </p:cNvPr>
          <p:cNvSpPr/>
          <p:nvPr/>
        </p:nvSpPr>
        <p:spPr>
          <a:xfrm>
            <a:off x="2209799" y="5394661"/>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Zhang et al. (2024)</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9" name="Text 20">
            <a:extLst>
              <a:ext uri="{FF2B5EF4-FFF2-40B4-BE49-F238E27FC236}">
                <a16:creationId xmlns:a16="http://schemas.microsoft.com/office/drawing/2014/main" id="{DE7A1081-49C6-7324-AC56-6D1B7266B3EB}"/>
              </a:ext>
            </a:extLst>
          </p:cNvPr>
          <p:cNvSpPr/>
          <p:nvPr/>
        </p:nvSpPr>
        <p:spPr>
          <a:xfrm>
            <a:off x="5528429" y="5394662"/>
            <a:ext cx="2996100" cy="1023295"/>
          </a:xfrm>
          <a:prstGeom prst="rect">
            <a:avLst/>
          </a:prstGeom>
          <a:noFill/>
          <a:ln/>
        </p:spPr>
        <p:txBody>
          <a:bodyPr wrap="squar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Speech, Text + Gated Multimodal Unit</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0" name="Text 21">
            <a:extLst>
              <a:ext uri="{FF2B5EF4-FFF2-40B4-BE49-F238E27FC236}">
                <a16:creationId xmlns:a16="http://schemas.microsoft.com/office/drawing/2014/main" id="{BF7A02D8-17A3-62D8-3419-C81414FEC1B8}"/>
              </a:ext>
            </a:extLst>
          </p:cNvPr>
          <p:cNvSpPr/>
          <p:nvPr/>
        </p:nvSpPr>
        <p:spPr>
          <a:xfrm>
            <a:off x="8843248" y="5394661"/>
            <a:ext cx="2996100"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78.2%</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1" name="Text 22">
            <a:extLst>
              <a:ext uri="{FF2B5EF4-FFF2-40B4-BE49-F238E27FC236}">
                <a16:creationId xmlns:a16="http://schemas.microsoft.com/office/drawing/2014/main" id="{4D434AD4-B18A-E3F7-97CE-35CDC3829D5A}"/>
              </a:ext>
            </a:extLst>
          </p:cNvPr>
          <p:cNvSpPr/>
          <p:nvPr/>
        </p:nvSpPr>
        <p:spPr>
          <a:xfrm>
            <a:off x="12158066" y="5394661"/>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MOSEI</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2" name="Shape 23">
            <a:extLst>
              <a:ext uri="{FF2B5EF4-FFF2-40B4-BE49-F238E27FC236}">
                <a16:creationId xmlns:a16="http://schemas.microsoft.com/office/drawing/2014/main" id="{8F6907C5-52DF-C847-6444-A5729A9EA354}"/>
              </a:ext>
            </a:extLst>
          </p:cNvPr>
          <p:cNvSpPr/>
          <p:nvPr/>
        </p:nvSpPr>
        <p:spPr>
          <a:xfrm>
            <a:off x="2016204" y="6138327"/>
            <a:ext cx="13604796" cy="1432142"/>
          </a:xfrm>
          <a:prstGeom prst="rect">
            <a:avLst/>
          </a:prstGeom>
          <a:solidFill>
            <a:srgbClr val="FFFFFF">
              <a:alpha val="4000"/>
            </a:srgbClr>
          </a:solidFill>
          <a:ln/>
        </p:spPr>
      </p:sp>
      <p:sp>
        <p:nvSpPr>
          <p:cNvPr id="33" name="Text 24">
            <a:extLst>
              <a:ext uri="{FF2B5EF4-FFF2-40B4-BE49-F238E27FC236}">
                <a16:creationId xmlns:a16="http://schemas.microsoft.com/office/drawing/2014/main" id="{2BC937BC-EAA2-8B15-4E45-223CE6AAEAB7}"/>
              </a:ext>
            </a:extLst>
          </p:cNvPr>
          <p:cNvSpPr/>
          <p:nvPr/>
        </p:nvSpPr>
        <p:spPr>
          <a:xfrm>
            <a:off x="2209799" y="6262151"/>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Chen et al. (2022)</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4" name="Text 25">
            <a:extLst>
              <a:ext uri="{FF2B5EF4-FFF2-40B4-BE49-F238E27FC236}">
                <a16:creationId xmlns:a16="http://schemas.microsoft.com/office/drawing/2014/main" id="{71D89CB0-7C44-A22B-765E-2780822B316B}"/>
              </a:ext>
            </a:extLst>
          </p:cNvPr>
          <p:cNvSpPr/>
          <p:nvPr/>
        </p:nvSpPr>
        <p:spPr>
          <a:xfrm>
            <a:off x="5528429" y="6262152"/>
            <a:ext cx="2996100" cy="1023295"/>
          </a:xfrm>
          <a:prstGeom prst="rect">
            <a:avLst/>
          </a:prstGeom>
          <a:noFill/>
          <a:ln/>
        </p:spPr>
        <p:txBody>
          <a:bodyPr wrap="squar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Facial, Audio + Attention Fusion</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5" name="Text 26">
            <a:extLst>
              <a:ext uri="{FF2B5EF4-FFF2-40B4-BE49-F238E27FC236}">
                <a16:creationId xmlns:a16="http://schemas.microsoft.com/office/drawing/2014/main" id="{D8EF1F30-0CFC-4270-1284-20C7B5B9627D}"/>
              </a:ext>
            </a:extLst>
          </p:cNvPr>
          <p:cNvSpPr/>
          <p:nvPr/>
        </p:nvSpPr>
        <p:spPr>
          <a:xfrm>
            <a:off x="8843248" y="6262151"/>
            <a:ext cx="2996100"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81.5%</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6" name="Text 27">
            <a:extLst>
              <a:ext uri="{FF2B5EF4-FFF2-40B4-BE49-F238E27FC236}">
                <a16:creationId xmlns:a16="http://schemas.microsoft.com/office/drawing/2014/main" id="{CC99582F-5B7B-8168-EFB6-80EF93058F67}"/>
              </a:ext>
            </a:extLst>
          </p:cNvPr>
          <p:cNvSpPr/>
          <p:nvPr/>
        </p:nvSpPr>
        <p:spPr>
          <a:xfrm>
            <a:off x="12158066" y="6262151"/>
            <a:ext cx="3000009" cy="511649"/>
          </a:xfrm>
          <a:prstGeom prst="rect">
            <a:avLst/>
          </a:prstGeom>
          <a:noFill/>
          <a:ln/>
        </p:spPr>
        <p:txBody>
          <a:bodyPr wrap="non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MSP-IMPROV</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7" name="Text 28">
            <a:extLst>
              <a:ext uri="{FF2B5EF4-FFF2-40B4-BE49-F238E27FC236}">
                <a16:creationId xmlns:a16="http://schemas.microsoft.com/office/drawing/2014/main" id="{806CD4A1-5B3F-F985-3919-5580055D3E1D}"/>
              </a:ext>
            </a:extLst>
          </p:cNvPr>
          <p:cNvSpPr/>
          <p:nvPr/>
        </p:nvSpPr>
        <p:spPr>
          <a:xfrm>
            <a:off x="1066800" y="8267700"/>
            <a:ext cx="13274516" cy="619839"/>
          </a:xfrm>
          <a:prstGeom prst="rect">
            <a:avLst/>
          </a:prstGeom>
          <a:noFill/>
          <a:ln/>
        </p:spPr>
        <p:txBody>
          <a:bodyPr wrap="square" lIns="0" tIns="0" rIns="0" bIns="0" rtlCol="0" anchor="t"/>
          <a:lstStyle/>
          <a:p>
            <a:pPr marL="0" indent="0" algn="l">
              <a:lnSpc>
                <a:spcPts val="2400"/>
              </a:lnSpc>
              <a:buNone/>
            </a:pPr>
            <a:r>
              <a:rPr lang="en-US" sz="2400" dirty="0">
                <a:solidFill>
                  <a:schemeClr val="bg1"/>
                </a:solidFill>
                <a:latin typeface="Times New Roman" panose="02020603050405020304" pitchFamily="18" charset="0"/>
                <a:ea typeface="Montserrat" pitchFamily="34" charset="-122"/>
                <a:cs typeface="Times New Roman" panose="02020603050405020304" pitchFamily="18" charset="0"/>
              </a:rPr>
              <a:t>Performance varies significantly based on the chosen modalities, fusion architecture, and the emotional complexity and annotation quality of the dataset. EEG-based methods often show higher accuracy for valence/arousal due to direct physiological signals.</a:t>
            </a:r>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501"/>
        </a:solidFill>
        <a:effectLst/>
      </p:bgPr>
    </p:bg>
    <p:spTree>
      <p:nvGrpSpPr>
        <p:cNvPr id="1" name=""/>
        <p:cNvGrpSpPr/>
        <p:nvPr/>
      </p:nvGrpSpPr>
      <p:grpSpPr>
        <a:xfrm>
          <a:off x="0" y="0"/>
          <a:ext cx="0" cy="0"/>
          <a:chOff x="0" y="0"/>
          <a:chExt cx="0" cy="0"/>
        </a:xfrm>
      </p:grpSpPr>
      <p:sp>
        <p:nvSpPr>
          <p:cNvPr id="2" name="Freeform 2"/>
          <p:cNvSpPr/>
          <p:nvPr/>
        </p:nvSpPr>
        <p:spPr>
          <a:xfrm>
            <a:off x="1295400" y="3840466"/>
            <a:ext cx="1580166" cy="1384800"/>
          </a:xfrm>
          <a:custGeom>
            <a:avLst/>
            <a:gdLst/>
            <a:ahLst/>
            <a:cxnLst/>
            <a:rect l="l" t="t" r="r" b="b"/>
            <a:pathLst>
              <a:path w="1580166" h="1384800">
                <a:moveTo>
                  <a:pt x="0" y="0"/>
                </a:moveTo>
                <a:lnTo>
                  <a:pt x="1580166" y="0"/>
                </a:lnTo>
                <a:lnTo>
                  <a:pt x="1580166" y="1384801"/>
                </a:lnTo>
                <a:lnTo>
                  <a:pt x="0" y="1384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994122" y="3254656"/>
            <a:ext cx="1719456" cy="1719456"/>
          </a:xfrm>
          <a:custGeom>
            <a:avLst/>
            <a:gdLst/>
            <a:ahLst/>
            <a:cxnLst/>
            <a:rect l="l" t="t" r="r" b="b"/>
            <a:pathLst>
              <a:path w="1719456" h="1719456">
                <a:moveTo>
                  <a:pt x="0" y="0"/>
                </a:moveTo>
                <a:lnTo>
                  <a:pt x="1719456" y="0"/>
                </a:lnTo>
                <a:lnTo>
                  <a:pt x="1719456" y="1719456"/>
                </a:lnTo>
                <a:lnTo>
                  <a:pt x="0" y="1719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58800" y="3311808"/>
            <a:ext cx="1447800" cy="1447921"/>
          </a:xfrm>
          <a:custGeom>
            <a:avLst/>
            <a:gdLst/>
            <a:ahLst/>
            <a:cxnLst/>
            <a:rect l="l" t="t" r="r" b="b"/>
            <a:pathLst>
              <a:path w="1384800" h="1384800">
                <a:moveTo>
                  <a:pt x="0" y="0"/>
                </a:moveTo>
                <a:lnTo>
                  <a:pt x="1384800" y="0"/>
                </a:lnTo>
                <a:lnTo>
                  <a:pt x="1384800" y="1384801"/>
                </a:lnTo>
                <a:lnTo>
                  <a:pt x="0" y="1384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152525"/>
            <a:ext cx="11552791" cy="1887855"/>
          </a:xfrm>
          <a:prstGeom prst="rect">
            <a:avLst/>
          </a:prstGeom>
        </p:spPr>
        <p:txBody>
          <a:bodyPr lIns="0" tIns="0" rIns="0" bIns="0" rtlCol="0" anchor="t">
            <a:spAutoFit/>
          </a:bodyPr>
          <a:lstStyle/>
          <a:p>
            <a:pPr marL="0" marR="0" lvl="0" indent="0" algn="l" defTabSz="914400" rtl="0" eaLnBrk="1" fontAlgn="auto" latinLnBrk="0" hangingPunct="1">
              <a:lnSpc>
                <a:spcPts val="72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221A00"/>
                </a:solidFill>
                <a:effectLst/>
                <a:uLnTx/>
                <a:uFillTx/>
                <a:latin typeface="Times New Roman" panose="02020603050405020304" pitchFamily="18" charset="0"/>
                <a:ea typeface="Aileron Ultra-Bold"/>
                <a:cs typeface="Times New Roman" panose="02020603050405020304" pitchFamily="18" charset="0"/>
                <a:sym typeface="Aileron Ultra-Bold"/>
              </a:rPr>
              <a:t>Key Applications of Emotion Recognition</a:t>
            </a:r>
          </a:p>
        </p:txBody>
      </p:sp>
      <p:grpSp>
        <p:nvGrpSpPr>
          <p:cNvPr id="6" name="Group 6"/>
          <p:cNvGrpSpPr/>
          <p:nvPr/>
        </p:nvGrpSpPr>
        <p:grpSpPr>
          <a:xfrm>
            <a:off x="748945" y="5389733"/>
            <a:ext cx="4639262" cy="3868567"/>
            <a:chOff x="-373007" y="-2876570"/>
            <a:chExt cx="6185681" cy="3953177"/>
          </a:xfrm>
        </p:grpSpPr>
        <p:sp>
          <p:nvSpPr>
            <p:cNvPr id="7" name="TextBox 7"/>
            <p:cNvSpPr txBox="1"/>
            <p:nvPr/>
          </p:nvSpPr>
          <p:spPr>
            <a:xfrm>
              <a:off x="-299492" y="-2876570"/>
              <a:ext cx="6112166" cy="427468"/>
            </a:xfrm>
            <a:prstGeom prst="rect">
              <a:avLst/>
            </a:prstGeom>
          </p:spPr>
          <p:txBody>
            <a:bodyPr lIns="0" tIns="0" rIns="0" bIns="0" rtlCol="0" anchor="t">
              <a:spAutoFit/>
            </a:bodyPr>
            <a:lstStyle/>
            <a:p>
              <a:pPr marL="0" marR="0" lvl="0" indent="0" algn="l" defTabSz="914400" rtl="0" eaLnBrk="1" fontAlgn="auto" latinLnBrk="0" hangingPunct="1">
                <a:lnSpc>
                  <a:spcPts val="2455"/>
                </a:lnSpc>
                <a:spcBef>
                  <a:spcPct val="0"/>
                </a:spcBef>
                <a:spcAft>
                  <a:spcPts val="0"/>
                </a:spcAft>
                <a:buClrTx/>
                <a:buSzTx/>
                <a:buFontTx/>
                <a:buNone/>
                <a:tabLst/>
                <a:defRPr/>
              </a:pPr>
              <a:r>
                <a:rPr kumimoji="0" lang="en-US" sz="2400" b="1" i="0" u="none" strike="noStrike" kern="1200" cap="none" spc="-55" normalizeH="0" baseline="0" noProof="0" dirty="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Mental Health Monitoring</a:t>
              </a:r>
            </a:p>
          </p:txBody>
        </p:sp>
        <p:sp>
          <p:nvSpPr>
            <p:cNvPr id="8" name="TextBox 8"/>
            <p:cNvSpPr txBox="1"/>
            <p:nvPr/>
          </p:nvSpPr>
          <p:spPr>
            <a:xfrm>
              <a:off x="-373007" y="-1878047"/>
              <a:ext cx="6112166" cy="2954654"/>
            </a:xfrm>
            <a:prstGeom prst="rect">
              <a:avLst/>
            </a:prstGeom>
          </p:spPr>
          <p:txBody>
            <a:bodyPr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24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Emotion recognition technology can significantly aid in </a:t>
              </a:r>
              <a:r>
                <a:rPr kumimoji="0" lang="en-US" sz="2400" b="1" i="0" u="none" strike="noStrike" kern="1200" cap="none" spc="0" normalizeH="0" baseline="0" noProof="0" dirty="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mental health assessments</a:t>
              </a:r>
              <a:r>
                <a:rPr kumimoji="0" lang="en-US" sz="24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 by detecting emotional states, enabling timely interventions and personalized therapies for patients.</a:t>
              </a:r>
            </a:p>
          </p:txBody>
        </p:sp>
      </p:grpSp>
      <p:grpSp>
        <p:nvGrpSpPr>
          <p:cNvPr id="9" name="Group 9"/>
          <p:cNvGrpSpPr/>
          <p:nvPr/>
        </p:nvGrpSpPr>
        <p:grpSpPr>
          <a:xfrm>
            <a:off x="6200624" y="5389732"/>
            <a:ext cx="4677809" cy="2928119"/>
            <a:chOff x="-868419" y="-2876572"/>
            <a:chExt cx="6237078" cy="3904159"/>
          </a:xfrm>
        </p:grpSpPr>
        <p:sp>
          <p:nvSpPr>
            <p:cNvPr id="10" name="TextBox 10"/>
            <p:cNvSpPr txBox="1"/>
            <p:nvPr/>
          </p:nvSpPr>
          <p:spPr>
            <a:xfrm>
              <a:off x="-868419" y="-2876572"/>
              <a:ext cx="6112166" cy="427468"/>
            </a:xfrm>
            <a:prstGeom prst="rect">
              <a:avLst/>
            </a:prstGeom>
          </p:spPr>
          <p:txBody>
            <a:bodyPr lIns="0" tIns="0" rIns="0" bIns="0" rtlCol="0" anchor="t">
              <a:spAutoFit/>
            </a:bodyPr>
            <a:lstStyle/>
            <a:p>
              <a:pPr marL="0" marR="0" lvl="0" indent="0" algn="l" defTabSz="914400" rtl="0" eaLnBrk="1" fontAlgn="auto" latinLnBrk="0" hangingPunct="1">
                <a:lnSpc>
                  <a:spcPts val="2455"/>
                </a:lnSpc>
                <a:spcBef>
                  <a:spcPct val="0"/>
                </a:spcBef>
                <a:spcAft>
                  <a:spcPts val="0"/>
                </a:spcAft>
                <a:buClrTx/>
                <a:buSzTx/>
                <a:buFontTx/>
                <a:buNone/>
                <a:tabLst/>
                <a:defRPr/>
              </a:pPr>
              <a:r>
                <a:rPr kumimoji="0" lang="en-US" sz="2400" b="1" i="0" u="none" strike="noStrike" kern="1200" cap="none" spc="-55" normalizeH="0" baseline="0" noProof="0" dirty="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Customer Experience Enhancement</a:t>
              </a:r>
            </a:p>
          </p:txBody>
        </p:sp>
        <p:sp>
          <p:nvSpPr>
            <p:cNvPr id="11" name="TextBox 11"/>
            <p:cNvSpPr txBox="1"/>
            <p:nvPr/>
          </p:nvSpPr>
          <p:spPr>
            <a:xfrm>
              <a:off x="-743507" y="-1927068"/>
              <a:ext cx="6112166" cy="2954655"/>
            </a:xfrm>
            <a:prstGeom prst="rect">
              <a:avLst/>
            </a:prstGeom>
          </p:spPr>
          <p:txBody>
            <a:bodyPr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24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Businesses utilize emotion recognition to analyze </a:t>
              </a:r>
              <a:r>
                <a:rPr kumimoji="0" lang="en-US" sz="2400" b="1" i="0" u="none" strike="noStrike" kern="1200" cap="none" spc="0" normalizeH="0" baseline="0" noProof="0" dirty="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customer reactions</a:t>
              </a:r>
              <a:r>
                <a:rPr kumimoji="0" lang="en-US" sz="24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 improving service quality and tailoring experiences, which leads to higher satisfaction and loyalty rates.</a:t>
              </a:r>
            </a:p>
          </p:txBody>
        </p:sp>
      </p:grpSp>
      <p:grpSp>
        <p:nvGrpSpPr>
          <p:cNvPr id="12" name="Group 12"/>
          <p:cNvGrpSpPr/>
          <p:nvPr/>
        </p:nvGrpSpPr>
        <p:grpSpPr>
          <a:xfrm>
            <a:off x="12166645" y="5416458"/>
            <a:ext cx="4584125" cy="3308441"/>
            <a:chOff x="0" y="19049"/>
            <a:chExt cx="6112166" cy="3667824"/>
          </a:xfrm>
        </p:grpSpPr>
        <p:sp>
          <p:nvSpPr>
            <p:cNvPr id="13" name="TextBox 13"/>
            <p:cNvSpPr txBox="1"/>
            <p:nvPr/>
          </p:nvSpPr>
          <p:spPr>
            <a:xfrm>
              <a:off x="0" y="19049"/>
              <a:ext cx="6112166" cy="432768"/>
            </a:xfrm>
            <a:prstGeom prst="rect">
              <a:avLst/>
            </a:prstGeom>
          </p:spPr>
          <p:txBody>
            <a:bodyPr lIns="0" tIns="0" rIns="0" bIns="0" rtlCol="0" anchor="t">
              <a:spAutoFit/>
            </a:bodyPr>
            <a:lstStyle/>
            <a:p>
              <a:pPr marL="0" marR="0" lvl="0" indent="0" algn="l" defTabSz="914400" rtl="0" eaLnBrk="1" fontAlgn="auto" latinLnBrk="0" hangingPunct="1">
                <a:lnSpc>
                  <a:spcPts val="2455"/>
                </a:lnSpc>
                <a:spcBef>
                  <a:spcPct val="0"/>
                </a:spcBef>
                <a:spcAft>
                  <a:spcPts val="0"/>
                </a:spcAft>
                <a:buClrTx/>
                <a:buSzTx/>
                <a:buFontTx/>
                <a:buNone/>
                <a:tabLst/>
                <a:defRPr/>
              </a:pPr>
              <a:r>
                <a:rPr kumimoji="0" lang="en-US" sz="2800" b="1" i="0" u="none" strike="noStrike" kern="1200" cap="none" spc="-55" normalizeH="0" baseline="0" noProof="0" dirty="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Content Personalization</a:t>
              </a:r>
            </a:p>
          </p:txBody>
        </p:sp>
        <p:sp>
          <p:nvSpPr>
            <p:cNvPr id="14" name="TextBox 14"/>
            <p:cNvSpPr txBox="1"/>
            <p:nvPr/>
          </p:nvSpPr>
          <p:spPr>
            <a:xfrm>
              <a:off x="0" y="732218"/>
              <a:ext cx="6112166" cy="2954655"/>
            </a:xfrm>
            <a:prstGeom prst="rect">
              <a:avLst/>
            </a:prstGeom>
          </p:spPr>
          <p:txBody>
            <a:bodyPr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24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Emotion analysis helps content creators deliver </a:t>
              </a:r>
              <a:r>
                <a:rPr kumimoji="0" lang="en-US" sz="2400" b="1" i="0" u="none" strike="noStrike" kern="1200" cap="none" spc="0" normalizeH="0" baseline="0" noProof="0" dirty="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personalized media</a:t>
              </a:r>
              <a:r>
                <a:rPr kumimoji="0" lang="en-US" sz="24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 experiences, ensuring that users receive engaging and relevant content based on their emotional responses and preferences.</a:t>
              </a:r>
            </a:p>
          </p:txBody>
        </p:sp>
      </p:grpSp>
      <p:grpSp>
        <p:nvGrpSpPr>
          <p:cNvPr id="15" name="Group 15"/>
          <p:cNvGrpSpPr/>
          <p:nvPr/>
        </p:nvGrpSpPr>
        <p:grpSpPr>
          <a:xfrm>
            <a:off x="17559775" y="-1348829"/>
            <a:ext cx="2844790" cy="11640902"/>
            <a:chOff x="0" y="0"/>
            <a:chExt cx="1913890" cy="7831652"/>
          </a:xfrm>
        </p:grpSpPr>
        <p:sp>
          <p:nvSpPr>
            <p:cNvPr id="16" name="Freeform 16"/>
            <p:cNvSpPr/>
            <p:nvPr/>
          </p:nvSpPr>
          <p:spPr>
            <a:xfrm>
              <a:off x="0" y="0"/>
              <a:ext cx="1913890" cy="7831651"/>
            </a:xfrm>
            <a:custGeom>
              <a:avLst/>
              <a:gdLst/>
              <a:ahLst/>
              <a:cxnLst/>
              <a:rect l="l" t="t" r="r" b="b"/>
              <a:pathLst>
                <a:path w="1913890" h="7831651">
                  <a:moveTo>
                    <a:pt x="0" y="0"/>
                  </a:moveTo>
                  <a:lnTo>
                    <a:pt x="1913890" y="0"/>
                  </a:lnTo>
                  <a:lnTo>
                    <a:pt x="1913890" y="7831651"/>
                  </a:lnTo>
                  <a:lnTo>
                    <a:pt x="0" y="7831651"/>
                  </a:lnTo>
                  <a:close/>
                </a:path>
              </a:pathLst>
            </a:custGeom>
            <a:solidFill>
              <a:srgbClr val="254760"/>
            </a:solidFill>
          </p:spPr>
        </p:sp>
      </p:grpSp>
      <p:sp>
        <p:nvSpPr>
          <p:cNvPr id="17" name="Freeform 17"/>
          <p:cNvSpPr/>
          <p:nvPr/>
        </p:nvSpPr>
        <p:spPr>
          <a:xfrm rot="-10800000">
            <a:off x="15758469" y="-1811250"/>
            <a:ext cx="3622501" cy="3622501"/>
          </a:xfrm>
          <a:custGeom>
            <a:avLst/>
            <a:gdLst/>
            <a:ahLst/>
            <a:cxnLst/>
            <a:rect l="l" t="t" r="r" b="b"/>
            <a:pathLst>
              <a:path w="3622501" h="3622501">
                <a:moveTo>
                  <a:pt x="0" y="0"/>
                </a:moveTo>
                <a:lnTo>
                  <a:pt x="3622501" y="0"/>
                </a:lnTo>
                <a:lnTo>
                  <a:pt x="3622501" y="3622500"/>
                </a:lnTo>
                <a:lnTo>
                  <a:pt x="0" y="3622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rot="5400000">
            <a:off x="14326578" y="-340765"/>
            <a:ext cx="2232568" cy="3632876"/>
          </a:xfrm>
          <a:custGeom>
            <a:avLst/>
            <a:gdLst/>
            <a:ahLst/>
            <a:cxnLst/>
            <a:rect l="l" t="t" r="r" b="b"/>
            <a:pathLst>
              <a:path w="2232568" h="3632876">
                <a:moveTo>
                  <a:pt x="0" y="0"/>
                </a:moveTo>
                <a:lnTo>
                  <a:pt x="2232568" y="0"/>
                </a:lnTo>
                <a:lnTo>
                  <a:pt x="2232568" y="3632876"/>
                </a:lnTo>
                <a:lnTo>
                  <a:pt x="0" y="36328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501"/>
        </a:solidFill>
        <a:effectLst/>
      </p:bgPr>
    </p:bg>
    <p:spTree>
      <p:nvGrpSpPr>
        <p:cNvPr id="1" name="">
          <a:extLst>
            <a:ext uri="{FF2B5EF4-FFF2-40B4-BE49-F238E27FC236}">
              <a16:creationId xmlns:a16="http://schemas.microsoft.com/office/drawing/2014/main" id="{2B192360-BB57-1CA1-E56B-54E47FAED46C}"/>
            </a:ext>
          </a:extLst>
        </p:cNvPr>
        <p:cNvGrpSpPr/>
        <p:nvPr/>
      </p:nvGrpSpPr>
      <p:grpSpPr>
        <a:xfrm>
          <a:off x="0" y="0"/>
          <a:ext cx="0" cy="0"/>
          <a:chOff x="0" y="0"/>
          <a:chExt cx="0" cy="0"/>
        </a:xfrm>
      </p:grpSpPr>
      <p:grpSp>
        <p:nvGrpSpPr>
          <p:cNvPr id="15" name="Group 15">
            <a:extLst>
              <a:ext uri="{FF2B5EF4-FFF2-40B4-BE49-F238E27FC236}">
                <a16:creationId xmlns:a16="http://schemas.microsoft.com/office/drawing/2014/main" id="{4A319EC6-5E22-B69F-768A-162A3A4B82F0}"/>
              </a:ext>
            </a:extLst>
          </p:cNvPr>
          <p:cNvGrpSpPr/>
          <p:nvPr/>
        </p:nvGrpSpPr>
        <p:grpSpPr>
          <a:xfrm>
            <a:off x="17559775" y="-1348829"/>
            <a:ext cx="2844790" cy="11640902"/>
            <a:chOff x="0" y="0"/>
            <a:chExt cx="1913890" cy="7831652"/>
          </a:xfrm>
        </p:grpSpPr>
        <p:sp>
          <p:nvSpPr>
            <p:cNvPr id="16" name="Freeform 16">
              <a:extLst>
                <a:ext uri="{FF2B5EF4-FFF2-40B4-BE49-F238E27FC236}">
                  <a16:creationId xmlns:a16="http://schemas.microsoft.com/office/drawing/2014/main" id="{EE300A13-9132-9016-AE0D-D7A5B62D1C50}"/>
                </a:ext>
              </a:extLst>
            </p:cNvPr>
            <p:cNvSpPr/>
            <p:nvPr/>
          </p:nvSpPr>
          <p:spPr>
            <a:xfrm>
              <a:off x="0" y="0"/>
              <a:ext cx="1913890" cy="7831651"/>
            </a:xfrm>
            <a:custGeom>
              <a:avLst/>
              <a:gdLst/>
              <a:ahLst/>
              <a:cxnLst/>
              <a:rect l="l" t="t" r="r" b="b"/>
              <a:pathLst>
                <a:path w="1913890" h="7831651">
                  <a:moveTo>
                    <a:pt x="0" y="0"/>
                  </a:moveTo>
                  <a:lnTo>
                    <a:pt x="1913890" y="0"/>
                  </a:lnTo>
                  <a:lnTo>
                    <a:pt x="1913890" y="7831651"/>
                  </a:lnTo>
                  <a:lnTo>
                    <a:pt x="0" y="7831651"/>
                  </a:lnTo>
                  <a:close/>
                </a:path>
              </a:pathLst>
            </a:custGeom>
            <a:solidFill>
              <a:srgbClr val="254760"/>
            </a:solidFill>
          </p:spPr>
        </p:sp>
      </p:grpSp>
      <p:sp>
        <p:nvSpPr>
          <p:cNvPr id="17" name="Freeform 17">
            <a:extLst>
              <a:ext uri="{FF2B5EF4-FFF2-40B4-BE49-F238E27FC236}">
                <a16:creationId xmlns:a16="http://schemas.microsoft.com/office/drawing/2014/main" id="{6EAFB64B-E70E-407B-98D7-856FD927C095}"/>
              </a:ext>
            </a:extLst>
          </p:cNvPr>
          <p:cNvSpPr/>
          <p:nvPr/>
        </p:nvSpPr>
        <p:spPr>
          <a:xfrm rot="-10800000">
            <a:off x="15758469" y="-1811250"/>
            <a:ext cx="3622501" cy="3622501"/>
          </a:xfrm>
          <a:custGeom>
            <a:avLst/>
            <a:gdLst/>
            <a:ahLst/>
            <a:cxnLst/>
            <a:rect l="l" t="t" r="r" b="b"/>
            <a:pathLst>
              <a:path w="3622501" h="3622501">
                <a:moveTo>
                  <a:pt x="0" y="0"/>
                </a:moveTo>
                <a:lnTo>
                  <a:pt x="3622501" y="0"/>
                </a:lnTo>
                <a:lnTo>
                  <a:pt x="3622501" y="3622500"/>
                </a:lnTo>
                <a:lnTo>
                  <a:pt x="0" y="36225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a:extLst>
              <a:ext uri="{FF2B5EF4-FFF2-40B4-BE49-F238E27FC236}">
                <a16:creationId xmlns:a16="http://schemas.microsoft.com/office/drawing/2014/main" id="{F883D82B-3593-79DB-83A9-B779AADF8B6B}"/>
              </a:ext>
            </a:extLst>
          </p:cNvPr>
          <p:cNvSpPr/>
          <p:nvPr/>
        </p:nvSpPr>
        <p:spPr>
          <a:xfrm rot="5400000">
            <a:off x="14326578" y="-340765"/>
            <a:ext cx="2232568" cy="3632876"/>
          </a:xfrm>
          <a:custGeom>
            <a:avLst/>
            <a:gdLst/>
            <a:ahLst/>
            <a:cxnLst/>
            <a:rect l="l" t="t" r="r" b="b"/>
            <a:pathLst>
              <a:path w="2232568" h="3632876">
                <a:moveTo>
                  <a:pt x="0" y="0"/>
                </a:moveTo>
                <a:lnTo>
                  <a:pt x="2232568" y="0"/>
                </a:lnTo>
                <a:lnTo>
                  <a:pt x="2232568" y="3632876"/>
                </a:lnTo>
                <a:lnTo>
                  <a:pt x="0" y="36328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 0">
            <a:extLst>
              <a:ext uri="{FF2B5EF4-FFF2-40B4-BE49-F238E27FC236}">
                <a16:creationId xmlns:a16="http://schemas.microsoft.com/office/drawing/2014/main" id="{05F5A1D1-CBFB-957E-E35F-ADB61A596CD2}"/>
              </a:ext>
            </a:extLst>
          </p:cNvPr>
          <p:cNvSpPr/>
          <p:nvPr/>
        </p:nvSpPr>
        <p:spPr>
          <a:xfrm>
            <a:off x="154545" y="425203"/>
            <a:ext cx="3732728" cy="1095851"/>
          </a:xfrm>
          <a:prstGeom prst="rect">
            <a:avLst/>
          </a:prstGeom>
          <a:noFill/>
          <a:ln/>
        </p:spPr>
        <p:txBody>
          <a:bodyPr wrap="none" lIns="0" tIns="0" rIns="0" bIns="0" rtlCol="0" anchor="t"/>
          <a:lstStyle/>
          <a:p>
            <a:pPr marL="0" indent="0" algn="l">
              <a:lnSpc>
                <a:spcPts val="3650"/>
              </a:lnSpc>
              <a:buNone/>
            </a:pPr>
            <a:r>
              <a:rPr lang="en-US" sz="3600" b="1" dirty="0">
                <a:solidFill>
                  <a:srgbClr val="7068F4"/>
                </a:solidFill>
                <a:latin typeface="Times New Roman" panose="02020603050405020304" pitchFamily="18" charset="0"/>
                <a:ea typeface="Barlow Bold" pitchFamily="34" charset="-122"/>
                <a:cs typeface="Times New Roman" panose="02020603050405020304" pitchFamily="18" charset="0"/>
              </a:rPr>
              <a:t>Applications of </a:t>
            </a:r>
          </a:p>
          <a:p>
            <a:pPr marL="0" indent="0" algn="l">
              <a:lnSpc>
                <a:spcPts val="3650"/>
              </a:lnSpc>
              <a:buNone/>
            </a:pPr>
            <a:r>
              <a:rPr lang="en-US" sz="3600" b="1" dirty="0">
                <a:solidFill>
                  <a:srgbClr val="7068F4"/>
                </a:solidFill>
                <a:latin typeface="Times New Roman" panose="02020603050405020304" pitchFamily="18" charset="0"/>
                <a:ea typeface="Barlow Bold" pitchFamily="34" charset="-122"/>
                <a:cs typeface="Times New Roman" panose="02020603050405020304" pitchFamily="18" charset="0"/>
              </a:rPr>
              <a:t>MER</a:t>
            </a:r>
            <a:endParaRPr lang="en-US" sz="3600" dirty="0">
              <a:latin typeface="Times New Roman" panose="02020603050405020304" pitchFamily="18" charset="0"/>
              <a:cs typeface="Times New Roman" panose="02020603050405020304" pitchFamily="18" charset="0"/>
            </a:endParaRPr>
          </a:p>
        </p:txBody>
      </p:sp>
      <p:pic>
        <p:nvPicPr>
          <p:cNvPr id="23" name="Image 1" descr="preencoded.png">
            <a:extLst>
              <a:ext uri="{FF2B5EF4-FFF2-40B4-BE49-F238E27FC236}">
                <a16:creationId xmlns:a16="http://schemas.microsoft.com/office/drawing/2014/main" id="{BAA7E598-0443-8290-407D-9424DEC5EAC4}"/>
              </a:ext>
            </a:extLst>
          </p:cNvPr>
          <p:cNvPicPr>
            <a:picLocks noChangeAspect="1"/>
          </p:cNvPicPr>
          <p:nvPr/>
        </p:nvPicPr>
        <p:blipFill>
          <a:blip r:embed="rId6"/>
          <a:stretch>
            <a:fillRect/>
          </a:stretch>
        </p:blipFill>
        <p:spPr>
          <a:xfrm>
            <a:off x="4197273" y="141863"/>
            <a:ext cx="4502182" cy="2782555"/>
          </a:xfrm>
          <a:prstGeom prst="rect">
            <a:avLst/>
          </a:prstGeom>
        </p:spPr>
      </p:pic>
      <p:sp>
        <p:nvSpPr>
          <p:cNvPr id="24" name="Text 3">
            <a:extLst>
              <a:ext uri="{FF2B5EF4-FFF2-40B4-BE49-F238E27FC236}">
                <a16:creationId xmlns:a16="http://schemas.microsoft.com/office/drawing/2014/main" id="{ED7888DF-6653-42BC-2072-A50CDE35C202}"/>
              </a:ext>
            </a:extLst>
          </p:cNvPr>
          <p:cNvSpPr/>
          <p:nvPr/>
        </p:nvSpPr>
        <p:spPr>
          <a:xfrm>
            <a:off x="4129510" y="3041512"/>
            <a:ext cx="2531864" cy="233363"/>
          </a:xfrm>
          <a:prstGeom prst="rect">
            <a:avLst/>
          </a:prstGeom>
          <a:noFill/>
          <a:ln/>
        </p:spPr>
        <p:txBody>
          <a:bodyPr wrap="none" lIns="0" tIns="0" rIns="0" bIns="0" rtlCol="0" anchor="t"/>
          <a:lstStyle/>
          <a:p>
            <a:pPr marL="0" indent="0" algn="l">
              <a:lnSpc>
                <a:spcPts val="1800"/>
              </a:lnSpc>
              <a:buNone/>
            </a:pPr>
            <a:r>
              <a:rPr lang="en-US" sz="2400" b="1" dirty="0">
                <a:solidFill>
                  <a:srgbClr val="272525"/>
                </a:solidFill>
                <a:latin typeface="Times New Roman" panose="02020603050405020304" pitchFamily="18" charset="0"/>
                <a:ea typeface="Barlow Bold" pitchFamily="34" charset="-122"/>
                <a:cs typeface="Times New Roman" panose="02020603050405020304" pitchFamily="18" charset="0"/>
              </a:rPr>
              <a:t>Robotics &amp; Intelligent Systems</a:t>
            </a:r>
            <a:endParaRPr lang="en-US" sz="2400" dirty="0">
              <a:latin typeface="Times New Roman" panose="02020603050405020304" pitchFamily="18" charset="0"/>
              <a:cs typeface="Times New Roman" panose="02020603050405020304" pitchFamily="18" charset="0"/>
            </a:endParaRPr>
          </a:p>
        </p:txBody>
      </p:sp>
      <p:sp>
        <p:nvSpPr>
          <p:cNvPr id="25" name="Text 4">
            <a:extLst>
              <a:ext uri="{FF2B5EF4-FFF2-40B4-BE49-F238E27FC236}">
                <a16:creationId xmlns:a16="http://schemas.microsoft.com/office/drawing/2014/main" id="{3958F687-883F-4B80-0BA3-A6280B09021C}"/>
              </a:ext>
            </a:extLst>
          </p:cNvPr>
          <p:cNvSpPr/>
          <p:nvPr/>
        </p:nvSpPr>
        <p:spPr>
          <a:xfrm>
            <a:off x="4197273" y="3412943"/>
            <a:ext cx="3276481" cy="907256"/>
          </a:xfrm>
          <a:prstGeom prst="rect">
            <a:avLst/>
          </a:prstGeom>
          <a:noFill/>
          <a:ln/>
        </p:spPr>
        <p:txBody>
          <a:bodyPr wrap="square" lIns="0" tIns="0" rIns="0" bIns="0" rtlCol="0" anchor="t"/>
          <a:lstStyle/>
          <a:p>
            <a:pPr marL="0" indent="0" algn="l">
              <a:buNone/>
            </a:pP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Enabling Socially Assistive Robots (SARs) to interpret human affect and respond emotionally, fostering natural human-robot communication.</a:t>
            </a:r>
            <a:endParaRPr lang="en-US" sz="2400" dirty="0">
              <a:latin typeface="Times New Roman" panose="02020603050405020304" pitchFamily="18" charset="0"/>
              <a:cs typeface="Times New Roman" panose="02020603050405020304" pitchFamily="18" charset="0"/>
            </a:endParaRPr>
          </a:p>
        </p:txBody>
      </p:sp>
      <p:pic>
        <p:nvPicPr>
          <p:cNvPr id="26" name="Image 2" descr="preencoded.png">
            <a:extLst>
              <a:ext uri="{FF2B5EF4-FFF2-40B4-BE49-F238E27FC236}">
                <a16:creationId xmlns:a16="http://schemas.microsoft.com/office/drawing/2014/main" id="{24370804-0734-62B3-83BC-CC872D0ADBE1}"/>
              </a:ext>
            </a:extLst>
          </p:cNvPr>
          <p:cNvPicPr>
            <a:picLocks noChangeAspect="1"/>
          </p:cNvPicPr>
          <p:nvPr/>
        </p:nvPicPr>
        <p:blipFill>
          <a:blip r:embed="rId7"/>
          <a:stretch>
            <a:fillRect/>
          </a:stretch>
        </p:blipFill>
        <p:spPr>
          <a:xfrm>
            <a:off x="8744347" y="141863"/>
            <a:ext cx="4502183" cy="2782555"/>
          </a:xfrm>
          <a:prstGeom prst="rect">
            <a:avLst/>
          </a:prstGeom>
        </p:spPr>
      </p:pic>
      <p:sp>
        <p:nvSpPr>
          <p:cNvPr id="27" name="Text 5">
            <a:extLst>
              <a:ext uri="{FF2B5EF4-FFF2-40B4-BE49-F238E27FC236}">
                <a16:creationId xmlns:a16="http://schemas.microsoft.com/office/drawing/2014/main" id="{6BE69A92-F2DE-A7CB-0C72-A02AB75BDF49}"/>
              </a:ext>
            </a:extLst>
          </p:cNvPr>
          <p:cNvSpPr/>
          <p:nvPr/>
        </p:nvSpPr>
        <p:spPr>
          <a:xfrm>
            <a:off x="8861002" y="3073479"/>
            <a:ext cx="1991916" cy="233363"/>
          </a:xfrm>
          <a:prstGeom prst="rect">
            <a:avLst/>
          </a:prstGeom>
          <a:noFill/>
          <a:ln/>
        </p:spPr>
        <p:txBody>
          <a:bodyPr wrap="none" lIns="0" tIns="0" rIns="0" bIns="0" rtlCol="0" anchor="t"/>
          <a:lstStyle/>
          <a:p>
            <a:pPr marL="0" indent="0" algn="l">
              <a:lnSpc>
                <a:spcPts val="1800"/>
              </a:lnSpc>
              <a:buNone/>
            </a:pPr>
            <a:r>
              <a:rPr lang="en-US" sz="2400" b="1" dirty="0">
                <a:solidFill>
                  <a:srgbClr val="272525"/>
                </a:solidFill>
                <a:latin typeface="Times New Roman" panose="02020603050405020304" pitchFamily="18" charset="0"/>
                <a:ea typeface="Barlow Bold" pitchFamily="34" charset="-122"/>
                <a:cs typeface="Times New Roman" panose="02020603050405020304" pitchFamily="18" charset="0"/>
              </a:rPr>
              <a:t>Healthcare &amp; Well-being</a:t>
            </a:r>
            <a:endParaRPr lang="en-US" sz="2400" dirty="0">
              <a:latin typeface="Times New Roman" panose="02020603050405020304" pitchFamily="18" charset="0"/>
              <a:cs typeface="Times New Roman" panose="02020603050405020304" pitchFamily="18" charset="0"/>
            </a:endParaRPr>
          </a:p>
        </p:txBody>
      </p:sp>
      <p:sp>
        <p:nvSpPr>
          <p:cNvPr id="28" name="Text 6">
            <a:extLst>
              <a:ext uri="{FF2B5EF4-FFF2-40B4-BE49-F238E27FC236}">
                <a16:creationId xmlns:a16="http://schemas.microsoft.com/office/drawing/2014/main" id="{8DBCE044-0526-B22F-FB39-90236F2EB18C}"/>
              </a:ext>
            </a:extLst>
          </p:cNvPr>
          <p:cNvSpPr/>
          <p:nvPr/>
        </p:nvSpPr>
        <p:spPr>
          <a:xfrm>
            <a:off x="8861002" y="3412943"/>
            <a:ext cx="3276481" cy="680442"/>
          </a:xfrm>
          <a:prstGeom prst="rect">
            <a:avLst/>
          </a:prstGeom>
          <a:noFill/>
          <a:ln/>
        </p:spPr>
        <p:txBody>
          <a:bodyPr wrap="square" lIns="0" tIns="0" rIns="0" bIns="0" rtlCol="0" anchor="t"/>
          <a:lstStyle/>
          <a:p>
            <a:pPr marL="0" indent="0" algn="l">
              <a:buNone/>
            </a:pP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Monitoring emotional status for mental health and general well-being, aiding in earlier intervention and personalized care.</a:t>
            </a:r>
            <a:endParaRPr lang="en-US" sz="2400" dirty="0">
              <a:latin typeface="Times New Roman" panose="02020603050405020304" pitchFamily="18" charset="0"/>
              <a:cs typeface="Times New Roman" panose="02020603050405020304" pitchFamily="18" charset="0"/>
            </a:endParaRPr>
          </a:p>
        </p:txBody>
      </p:sp>
      <p:pic>
        <p:nvPicPr>
          <p:cNvPr id="29" name="Image 3" descr="preencoded.png">
            <a:extLst>
              <a:ext uri="{FF2B5EF4-FFF2-40B4-BE49-F238E27FC236}">
                <a16:creationId xmlns:a16="http://schemas.microsoft.com/office/drawing/2014/main" id="{0F4AFDB6-2F5A-341D-038D-710AFA577643}"/>
              </a:ext>
            </a:extLst>
          </p:cNvPr>
          <p:cNvPicPr>
            <a:picLocks noChangeAspect="1"/>
          </p:cNvPicPr>
          <p:nvPr/>
        </p:nvPicPr>
        <p:blipFill>
          <a:blip r:embed="rId8"/>
          <a:stretch>
            <a:fillRect/>
          </a:stretch>
        </p:blipFill>
        <p:spPr>
          <a:xfrm>
            <a:off x="12268200" y="3423523"/>
            <a:ext cx="5325253" cy="3291250"/>
          </a:xfrm>
          <a:prstGeom prst="rect">
            <a:avLst/>
          </a:prstGeom>
        </p:spPr>
      </p:pic>
      <p:sp>
        <p:nvSpPr>
          <p:cNvPr id="30" name="Text 7">
            <a:extLst>
              <a:ext uri="{FF2B5EF4-FFF2-40B4-BE49-F238E27FC236}">
                <a16:creationId xmlns:a16="http://schemas.microsoft.com/office/drawing/2014/main" id="{44E33D91-B626-1F23-8534-3AE28C42D103}"/>
              </a:ext>
            </a:extLst>
          </p:cNvPr>
          <p:cNvSpPr/>
          <p:nvPr/>
        </p:nvSpPr>
        <p:spPr>
          <a:xfrm>
            <a:off x="12984322" y="7097316"/>
            <a:ext cx="2196333" cy="493554"/>
          </a:xfrm>
          <a:prstGeom prst="rect">
            <a:avLst/>
          </a:prstGeom>
          <a:noFill/>
          <a:ln/>
        </p:spPr>
        <p:txBody>
          <a:bodyPr wrap="none" lIns="0" tIns="0" rIns="0" bIns="0" rtlCol="0" anchor="t"/>
          <a:lstStyle/>
          <a:p>
            <a:pPr marL="0" indent="0" algn="l">
              <a:lnSpc>
                <a:spcPts val="1800"/>
              </a:lnSpc>
              <a:buNone/>
            </a:pPr>
            <a:r>
              <a:rPr lang="en-US" sz="3200" b="1" dirty="0">
                <a:solidFill>
                  <a:srgbClr val="272525"/>
                </a:solidFill>
                <a:latin typeface="Times New Roman" panose="02020603050405020304" pitchFamily="18" charset="0"/>
                <a:ea typeface="Barlow Bold" pitchFamily="34" charset="-122"/>
                <a:cs typeface="Times New Roman" panose="02020603050405020304" pitchFamily="18" charset="0"/>
              </a:rPr>
              <a:t>Social Media Analysis</a:t>
            </a:r>
            <a:endParaRPr lang="en-US" sz="3200" dirty="0">
              <a:latin typeface="Times New Roman" panose="02020603050405020304" pitchFamily="18" charset="0"/>
              <a:cs typeface="Times New Roman" panose="02020603050405020304" pitchFamily="18" charset="0"/>
            </a:endParaRPr>
          </a:p>
        </p:txBody>
      </p:sp>
      <p:sp>
        <p:nvSpPr>
          <p:cNvPr id="31" name="Text 8">
            <a:extLst>
              <a:ext uri="{FF2B5EF4-FFF2-40B4-BE49-F238E27FC236}">
                <a16:creationId xmlns:a16="http://schemas.microsoft.com/office/drawing/2014/main" id="{F291F46E-FFE7-FF55-25D1-48CDDD8868EB}"/>
              </a:ext>
            </a:extLst>
          </p:cNvPr>
          <p:cNvSpPr/>
          <p:nvPr/>
        </p:nvSpPr>
        <p:spPr>
          <a:xfrm>
            <a:off x="12984322" y="7415688"/>
            <a:ext cx="3855878" cy="1918811"/>
          </a:xfrm>
          <a:prstGeom prst="rect">
            <a:avLst/>
          </a:prstGeom>
          <a:noFill/>
          <a:ln/>
        </p:spPr>
        <p:txBody>
          <a:bodyPr wrap="square" lIns="0" tIns="0" rIns="0" bIns="0" rtlCol="0" anchor="t"/>
          <a:lstStyle/>
          <a:p>
            <a:pPr marL="0" indent="0" algn="l">
              <a:buNone/>
            </a:pP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Analyzing user-generated video content and social networking data for sentiment and emotion, enhancing content creation and recommendation systems.</a:t>
            </a:r>
            <a:endParaRPr lang="en-US" sz="2400" dirty="0">
              <a:latin typeface="Times New Roman" panose="02020603050405020304" pitchFamily="18" charset="0"/>
              <a:cs typeface="Times New Roman" panose="02020603050405020304" pitchFamily="18" charset="0"/>
            </a:endParaRPr>
          </a:p>
        </p:txBody>
      </p:sp>
      <p:pic>
        <p:nvPicPr>
          <p:cNvPr id="32" name="Image 4" descr="preencoded.png">
            <a:extLst>
              <a:ext uri="{FF2B5EF4-FFF2-40B4-BE49-F238E27FC236}">
                <a16:creationId xmlns:a16="http://schemas.microsoft.com/office/drawing/2014/main" id="{76310CAC-B792-92E0-220D-D5AC9286D6BC}"/>
              </a:ext>
            </a:extLst>
          </p:cNvPr>
          <p:cNvPicPr>
            <a:picLocks noChangeAspect="1"/>
          </p:cNvPicPr>
          <p:nvPr/>
        </p:nvPicPr>
        <p:blipFill>
          <a:blip r:embed="rId9"/>
          <a:stretch>
            <a:fillRect/>
          </a:stretch>
        </p:blipFill>
        <p:spPr>
          <a:xfrm>
            <a:off x="246725" y="2705100"/>
            <a:ext cx="3075330" cy="3961620"/>
          </a:xfrm>
          <a:prstGeom prst="rect">
            <a:avLst/>
          </a:prstGeom>
        </p:spPr>
      </p:pic>
      <p:sp>
        <p:nvSpPr>
          <p:cNvPr id="33" name="Text 9">
            <a:extLst>
              <a:ext uri="{FF2B5EF4-FFF2-40B4-BE49-F238E27FC236}">
                <a16:creationId xmlns:a16="http://schemas.microsoft.com/office/drawing/2014/main" id="{621B13B6-D491-F76E-4666-DD60352BC698}"/>
              </a:ext>
            </a:extLst>
          </p:cNvPr>
          <p:cNvSpPr/>
          <p:nvPr/>
        </p:nvSpPr>
        <p:spPr>
          <a:xfrm>
            <a:off x="496372" y="7053858"/>
            <a:ext cx="1866305" cy="233363"/>
          </a:xfrm>
          <a:prstGeom prst="rect">
            <a:avLst/>
          </a:prstGeom>
          <a:noFill/>
          <a:ln/>
        </p:spPr>
        <p:txBody>
          <a:bodyPr wrap="none" lIns="0" tIns="0" rIns="0" bIns="0" rtlCol="0" anchor="t"/>
          <a:lstStyle/>
          <a:p>
            <a:pPr marL="0" indent="0" algn="l">
              <a:lnSpc>
                <a:spcPts val="1800"/>
              </a:lnSpc>
              <a:buNone/>
            </a:pPr>
            <a:r>
              <a:rPr lang="en-US" b="1" dirty="0">
                <a:solidFill>
                  <a:srgbClr val="272525"/>
                </a:solidFill>
                <a:latin typeface="Times New Roman" panose="02020603050405020304" pitchFamily="18" charset="0"/>
                <a:ea typeface="Barlow Bold" pitchFamily="34" charset="-122"/>
                <a:cs typeface="Times New Roman" panose="02020603050405020304" pitchFamily="18" charset="0"/>
              </a:rPr>
              <a:t>Education &amp; Learning</a:t>
            </a:r>
            <a:endParaRPr lang="en-US" dirty="0">
              <a:latin typeface="Times New Roman" panose="02020603050405020304" pitchFamily="18" charset="0"/>
              <a:cs typeface="Times New Roman" panose="02020603050405020304" pitchFamily="18" charset="0"/>
            </a:endParaRPr>
          </a:p>
        </p:txBody>
      </p:sp>
      <p:sp>
        <p:nvSpPr>
          <p:cNvPr id="34" name="Text 10">
            <a:extLst>
              <a:ext uri="{FF2B5EF4-FFF2-40B4-BE49-F238E27FC236}">
                <a16:creationId xmlns:a16="http://schemas.microsoft.com/office/drawing/2014/main" id="{42B9D906-CE3E-8192-C08C-6EEC06592714}"/>
              </a:ext>
            </a:extLst>
          </p:cNvPr>
          <p:cNvSpPr/>
          <p:nvPr/>
        </p:nvSpPr>
        <p:spPr>
          <a:xfrm>
            <a:off x="496372" y="7372231"/>
            <a:ext cx="3276362" cy="907256"/>
          </a:xfrm>
          <a:prstGeom prst="rect">
            <a:avLst/>
          </a:prstGeom>
          <a:noFill/>
          <a:ln/>
        </p:spPr>
        <p:txBody>
          <a:bodyPr wrap="square" lIns="0" tIns="0" rIns="0" bIns="0" rtlCol="0" anchor="t"/>
          <a:lstStyle/>
          <a:p>
            <a:pPr marL="0" indent="0" algn="l">
              <a:buNone/>
            </a:pP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Developing adaptive learning systems that respond to student emotions, optimizing educational pathways and improving engagement.</a:t>
            </a:r>
            <a:endParaRPr lang="en-US" sz="2400" dirty="0">
              <a:latin typeface="Times New Roman" panose="02020603050405020304" pitchFamily="18" charset="0"/>
              <a:cs typeface="Times New Roman" panose="02020603050405020304" pitchFamily="18" charset="0"/>
            </a:endParaRPr>
          </a:p>
        </p:txBody>
      </p:sp>
      <p:pic>
        <p:nvPicPr>
          <p:cNvPr id="35" name="Image 5" descr="preencoded.png">
            <a:extLst>
              <a:ext uri="{FF2B5EF4-FFF2-40B4-BE49-F238E27FC236}">
                <a16:creationId xmlns:a16="http://schemas.microsoft.com/office/drawing/2014/main" id="{74434D5B-5091-9E4F-3BDC-681E2A4B770A}"/>
              </a:ext>
            </a:extLst>
          </p:cNvPr>
          <p:cNvPicPr>
            <a:picLocks noChangeAspect="1"/>
          </p:cNvPicPr>
          <p:nvPr/>
        </p:nvPicPr>
        <p:blipFill>
          <a:blip r:embed="rId10"/>
          <a:stretch>
            <a:fillRect/>
          </a:stretch>
        </p:blipFill>
        <p:spPr>
          <a:xfrm>
            <a:off x="4129510" y="6178896"/>
            <a:ext cx="4188553" cy="3718055"/>
          </a:xfrm>
          <a:prstGeom prst="rect">
            <a:avLst/>
          </a:prstGeom>
        </p:spPr>
      </p:pic>
      <p:sp>
        <p:nvSpPr>
          <p:cNvPr id="36" name="Text 11">
            <a:extLst>
              <a:ext uri="{FF2B5EF4-FFF2-40B4-BE49-F238E27FC236}">
                <a16:creationId xmlns:a16="http://schemas.microsoft.com/office/drawing/2014/main" id="{4DBB8AB1-ED8A-7762-9C50-C3BE154978E3}"/>
              </a:ext>
            </a:extLst>
          </p:cNvPr>
          <p:cNvSpPr/>
          <p:nvPr/>
        </p:nvSpPr>
        <p:spPr>
          <a:xfrm>
            <a:off x="8585200" y="6381362"/>
            <a:ext cx="2296465" cy="672496"/>
          </a:xfrm>
          <a:prstGeom prst="rect">
            <a:avLst/>
          </a:prstGeom>
          <a:noFill/>
          <a:ln/>
        </p:spPr>
        <p:txBody>
          <a:bodyPr wrap="none" lIns="0" tIns="0" rIns="0" bIns="0" rtlCol="0" anchor="t"/>
          <a:lstStyle/>
          <a:p>
            <a:pPr marL="0" indent="0" algn="l">
              <a:lnSpc>
                <a:spcPts val="1800"/>
              </a:lnSpc>
              <a:buNone/>
            </a:pPr>
            <a:r>
              <a:rPr lang="en-US" sz="2800" b="1" dirty="0">
                <a:solidFill>
                  <a:srgbClr val="272525"/>
                </a:solidFill>
                <a:latin typeface="Times New Roman" panose="02020603050405020304" pitchFamily="18" charset="0"/>
                <a:ea typeface="Barlow Bold" pitchFamily="34" charset="-122"/>
                <a:cs typeface="Times New Roman" panose="02020603050405020304" pitchFamily="18" charset="0"/>
              </a:rPr>
              <a:t>Security &amp; Safety</a:t>
            </a:r>
            <a:endParaRPr lang="en-US" sz="2800" dirty="0">
              <a:latin typeface="Times New Roman" panose="02020603050405020304" pitchFamily="18" charset="0"/>
              <a:cs typeface="Times New Roman" panose="02020603050405020304" pitchFamily="18" charset="0"/>
            </a:endParaRPr>
          </a:p>
        </p:txBody>
      </p:sp>
      <p:sp>
        <p:nvSpPr>
          <p:cNvPr id="37" name="Text 12">
            <a:extLst>
              <a:ext uri="{FF2B5EF4-FFF2-40B4-BE49-F238E27FC236}">
                <a16:creationId xmlns:a16="http://schemas.microsoft.com/office/drawing/2014/main" id="{F76DE84C-5D22-FA03-5274-BB651BAD06A7}"/>
              </a:ext>
            </a:extLst>
          </p:cNvPr>
          <p:cNvSpPr/>
          <p:nvPr/>
        </p:nvSpPr>
        <p:spPr>
          <a:xfrm>
            <a:off x="8563016" y="6869887"/>
            <a:ext cx="3276481" cy="1911944"/>
          </a:xfrm>
          <a:prstGeom prst="rect">
            <a:avLst/>
          </a:prstGeom>
          <a:noFill/>
          <a:ln/>
        </p:spPr>
        <p:txBody>
          <a:bodyPr wrap="square" lIns="0" tIns="0" rIns="0" bIns="0" rtlCol="0" anchor="t"/>
          <a:lstStyle/>
          <a:p>
            <a:pPr marL="0" indent="0" algn="l">
              <a:buNone/>
            </a:pP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Implementing smart protection systems, driver monitoring for safety, and lie detection capabilities for enhanced security control.</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2929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501"/>
        </a:solidFill>
        <a:effectLst/>
      </p:bgPr>
    </p:bg>
    <p:spTree>
      <p:nvGrpSpPr>
        <p:cNvPr id="1" name=""/>
        <p:cNvGrpSpPr/>
        <p:nvPr/>
      </p:nvGrpSpPr>
      <p:grpSpPr>
        <a:xfrm>
          <a:off x="0" y="0"/>
          <a:ext cx="0" cy="0"/>
          <a:chOff x="0" y="0"/>
          <a:chExt cx="0" cy="0"/>
        </a:xfrm>
      </p:grpSpPr>
      <p:sp>
        <p:nvSpPr>
          <p:cNvPr id="2" name="Freeform 2"/>
          <p:cNvSpPr/>
          <p:nvPr/>
        </p:nvSpPr>
        <p:spPr>
          <a:xfrm rot="5400000">
            <a:off x="4691892" y="6967599"/>
            <a:ext cx="4452108" cy="4452108"/>
          </a:xfrm>
          <a:custGeom>
            <a:avLst/>
            <a:gdLst/>
            <a:ahLst/>
            <a:cxnLst/>
            <a:rect l="l" t="t" r="r" b="b"/>
            <a:pathLst>
              <a:path w="4452108" h="4452108">
                <a:moveTo>
                  <a:pt x="0" y="0"/>
                </a:moveTo>
                <a:lnTo>
                  <a:pt x="4452108" y="0"/>
                </a:lnTo>
                <a:lnTo>
                  <a:pt x="4452108" y="4452108"/>
                </a:lnTo>
                <a:lnTo>
                  <a:pt x="0" y="44521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149365">
            <a:off x="7157883" y="5609713"/>
            <a:ext cx="1625363" cy="2999832"/>
          </a:xfrm>
          <a:custGeom>
            <a:avLst/>
            <a:gdLst/>
            <a:ahLst/>
            <a:cxnLst/>
            <a:rect l="l" t="t" r="r" b="b"/>
            <a:pathLst>
              <a:path w="1625363" h="2999832">
                <a:moveTo>
                  <a:pt x="0" y="0"/>
                </a:moveTo>
                <a:lnTo>
                  <a:pt x="1625363" y="0"/>
                </a:lnTo>
                <a:lnTo>
                  <a:pt x="1625363" y="2999831"/>
                </a:lnTo>
                <a:lnTo>
                  <a:pt x="0" y="29998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685658" y="6029422"/>
            <a:ext cx="4297343" cy="6457756"/>
          </a:xfrm>
          <a:custGeom>
            <a:avLst/>
            <a:gdLst/>
            <a:ahLst/>
            <a:cxnLst/>
            <a:rect l="l" t="t" r="r" b="b"/>
            <a:pathLst>
              <a:path w="4297343" h="6457756">
                <a:moveTo>
                  <a:pt x="0" y="0"/>
                </a:moveTo>
                <a:lnTo>
                  <a:pt x="4297343" y="0"/>
                </a:lnTo>
                <a:lnTo>
                  <a:pt x="4297343" y="6457756"/>
                </a:lnTo>
                <a:lnTo>
                  <a:pt x="0" y="6457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028700" y="1028700"/>
            <a:ext cx="8237694" cy="4336557"/>
            <a:chOff x="0" y="0"/>
            <a:chExt cx="10983593" cy="5782077"/>
          </a:xfrm>
        </p:grpSpPr>
        <p:sp>
          <p:nvSpPr>
            <p:cNvPr id="6" name="TextBox 6"/>
            <p:cNvSpPr txBox="1"/>
            <p:nvPr/>
          </p:nvSpPr>
          <p:spPr>
            <a:xfrm>
              <a:off x="0" y="123825"/>
              <a:ext cx="10983593" cy="3777615"/>
            </a:xfrm>
            <a:prstGeom prst="rect">
              <a:avLst/>
            </a:prstGeom>
          </p:spPr>
          <p:txBody>
            <a:bodyPr lIns="0" tIns="0" rIns="0" bIns="0" rtlCol="0" anchor="t">
              <a:spAutoFit/>
            </a:bodyPr>
            <a:lstStyle/>
            <a:p>
              <a:pPr marL="0" marR="0" lvl="0" indent="0" algn="l" defTabSz="914400" rtl="0" eaLnBrk="1" fontAlgn="auto" latinLnBrk="0" hangingPunct="1">
                <a:lnSpc>
                  <a:spcPts val="72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221A00"/>
                  </a:solidFill>
                  <a:effectLst/>
                  <a:uLnTx/>
                  <a:uFillTx/>
                  <a:latin typeface="Times New Roman" panose="02020603050405020304" pitchFamily="18" charset="0"/>
                  <a:ea typeface="Aileron Ultra-Bold"/>
                  <a:cs typeface="Times New Roman" panose="02020603050405020304" pitchFamily="18" charset="0"/>
                  <a:sym typeface="Aileron Ultra-Bold"/>
                </a:rPr>
                <a:t>Challenges in Emotion Recognition</a:t>
              </a:r>
            </a:p>
          </p:txBody>
        </p:sp>
        <p:sp>
          <p:nvSpPr>
            <p:cNvPr id="7" name="TextBox 7"/>
            <p:cNvSpPr txBox="1"/>
            <p:nvPr/>
          </p:nvSpPr>
          <p:spPr>
            <a:xfrm>
              <a:off x="0" y="4486677"/>
              <a:ext cx="10983593" cy="1295400"/>
            </a:xfrm>
            <a:prstGeom prst="rect">
              <a:avLst/>
            </a:prstGeom>
          </p:spPr>
          <p:txBody>
            <a:bodyPr lIns="0" tIns="0" rIns="0" bIns="0" rtlCol="0" anchor="t">
              <a:spAutoFit/>
            </a:bodyPr>
            <a:lstStyle/>
            <a:p>
              <a:pPr marL="0" marR="0" lvl="0" indent="0" algn="l" defTabSz="914400" rtl="0" eaLnBrk="1" fontAlgn="auto" latinLnBrk="0" hangingPunct="1">
                <a:lnSpc>
                  <a:spcPts val="3840"/>
                </a:lnSpc>
                <a:spcBef>
                  <a:spcPts val="0"/>
                </a:spcBef>
                <a:spcAft>
                  <a:spcPts val="0"/>
                </a:spcAft>
                <a:buClrTx/>
                <a:buSzTx/>
                <a:buFontTx/>
                <a:buNone/>
                <a:tabLst/>
                <a:defRPr/>
              </a:pPr>
              <a:r>
                <a:rPr kumimoji="0" lang="en-US" sz="3200" b="1" i="0" u="none" strike="noStrike" kern="1200" cap="none" spc="-80" normalizeH="0" baseline="0" noProof="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This section explores key obstacles in emotion recognition technology.</a:t>
              </a:r>
            </a:p>
          </p:txBody>
        </p:sp>
      </p:grpSp>
      <p:grpSp>
        <p:nvGrpSpPr>
          <p:cNvPr id="8" name="Group 8"/>
          <p:cNvGrpSpPr/>
          <p:nvPr/>
        </p:nvGrpSpPr>
        <p:grpSpPr>
          <a:xfrm>
            <a:off x="10770009" y="1000125"/>
            <a:ext cx="6489292" cy="8080069"/>
            <a:chOff x="0" y="-38100"/>
            <a:chExt cx="8652388" cy="10773426"/>
          </a:xfrm>
        </p:grpSpPr>
        <p:sp>
          <p:nvSpPr>
            <p:cNvPr id="9" name="TextBox 9"/>
            <p:cNvSpPr txBox="1"/>
            <p:nvPr/>
          </p:nvSpPr>
          <p:spPr>
            <a:xfrm>
              <a:off x="26763" y="445835"/>
              <a:ext cx="8625624" cy="1846660"/>
            </a:xfrm>
            <a:prstGeom prst="rect">
              <a:avLst/>
            </a:prstGeom>
          </p:spPr>
          <p:txBody>
            <a:bodyPr lIns="0" tIns="0" rIns="0" bIns="0" rtlCol="0" anchor="t">
              <a:spAutoFit/>
            </a:bodyPr>
            <a:lstStyle/>
            <a:p>
              <a:pPr marL="0" marR="0" lvl="0" indent="0" algn="l" defTabSz="914400" rtl="0" eaLnBrk="1" fontAlgn="auto" latinLnBrk="0" hangingPunct="1">
                <a:lnSpc>
                  <a:spcPts val="2699"/>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Balancing </a:t>
              </a:r>
              <a:r>
                <a:rPr kumimoji="0" lang="en-US" sz="2800" b="1" i="0" u="none" strike="noStrike" kern="1200" cap="none" spc="0" normalizeH="0" baseline="0" noProof="0" dirty="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user privacy</a:t>
              </a:r>
              <a:r>
                <a:rPr kumimoji="0" lang="en-US" sz="28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 with data collection is critical, as sensitive emotional data raises ethical issues for individuals and organizations.</a:t>
              </a:r>
            </a:p>
          </p:txBody>
        </p:sp>
        <p:sp>
          <p:nvSpPr>
            <p:cNvPr id="10" name="TextBox 10"/>
            <p:cNvSpPr txBox="1"/>
            <p:nvPr/>
          </p:nvSpPr>
          <p:spPr>
            <a:xfrm>
              <a:off x="26763" y="-38100"/>
              <a:ext cx="8625625" cy="432768"/>
            </a:xfrm>
            <a:prstGeom prst="rect">
              <a:avLst/>
            </a:prstGeom>
          </p:spPr>
          <p:txBody>
            <a:bodyPr lIns="0" tIns="0" rIns="0" bIns="0" rtlCol="0" anchor="t">
              <a:spAutoFit/>
            </a:bodyPr>
            <a:lstStyle/>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2800" b="1" i="0" u="none" strike="noStrike" kern="1200" cap="none" spc="-17" normalizeH="0" baseline="0" noProof="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Data Privacy Concerns</a:t>
              </a:r>
            </a:p>
          </p:txBody>
        </p:sp>
        <p:sp>
          <p:nvSpPr>
            <p:cNvPr id="11" name="TextBox 11"/>
            <p:cNvSpPr txBox="1"/>
            <p:nvPr/>
          </p:nvSpPr>
          <p:spPr>
            <a:xfrm>
              <a:off x="26763" y="3260112"/>
              <a:ext cx="8625625" cy="1846660"/>
            </a:xfrm>
            <a:prstGeom prst="rect">
              <a:avLst/>
            </a:prstGeom>
          </p:spPr>
          <p:txBody>
            <a:bodyPr lIns="0" tIns="0" rIns="0" bIns="0" rtlCol="0" anchor="t">
              <a:spAutoFit/>
            </a:bodyPr>
            <a:lstStyle/>
            <a:p>
              <a:pPr marL="0" marR="0" lvl="0" indent="0" algn="l" defTabSz="914400" rtl="0" eaLnBrk="1" fontAlgn="auto" latinLnBrk="0" hangingPunct="1">
                <a:lnSpc>
                  <a:spcPts val="2699"/>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Individuals express emotions </a:t>
              </a:r>
              <a:r>
                <a:rPr kumimoji="0" lang="en-US" sz="2800" b="1" i="0" u="none" strike="noStrike" kern="1200" cap="none" spc="0" normalizeH="0" baseline="0" noProof="0" dirty="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differently</a:t>
              </a:r>
              <a:r>
                <a:rPr kumimoji="0" lang="en-US" sz="2800" b="0" i="0" u="none" strike="noStrike" kern="1200" cap="none" spc="0" normalizeH="0" baseline="0" noProof="0" dirty="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 influenced by cultural backgrounds, personal experiences, and contextual factors, complicating accurate emotion recognition.</a:t>
              </a:r>
            </a:p>
          </p:txBody>
        </p:sp>
        <p:sp>
          <p:nvSpPr>
            <p:cNvPr id="12" name="TextBox 12"/>
            <p:cNvSpPr txBox="1"/>
            <p:nvPr/>
          </p:nvSpPr>
          <p:spPr>
            <a:xfrm>
              <a:off x="26763" y="2776178"/>
              <a:ext cx="8625625" cy="432768"/>
            </a:xfrm>
            <a:prstGeom prst="rect">
              <a:avLst/>
            </a:prstGeom>
          </p:spPr>
          <p:txBody>
            <a:bodyPr lIns="0" tIns="0" rIns="0" bIns="0" rtlCol="0" anchor="t">
              <a:spAutoFit/>
            </a:bodyPr>
            <a:lstStyle/>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2800" b="1" i="0" u="none" strike="noStrike" kern="1200" cap="none" spc="-17" normalizeH="0" baseline="0" noProof="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Variability in Emotional Expression</a:t>
              </a:r>
            </a:p>
          </p:txBody>
        </p:sp>
        <p:sp>
          <p:nvSpPr>
            <p:cNvPr id="13" name="TextBox 13"/>
            <p:cNvSpPr txBox="1"/>
            <p:nvPr/>
          </p:nvSpPr>
          <p:spPr>
            <a:xfrm>
              <a:off x="0" y="6074389"/>
              <a:ext cx="8625625" cy="1846660"/>
            </a:xfrm>
            <a:prstGeom prst="rect">
              <a:avLst/>
            </a:prstGeom>
          </p:spPr>
          <p:txBody>
            <a:bodyPr lIns="0" tIns="0" rIns="0" bIns="0" rtlCol="0" anchor="t">
              <a:spAutoFit/>
            </a:bodyPr>
            <a:lstStyle/>
            <a:p>
              <a:pPr marL="0" marR="0" lvl="0" indent="0" algn="l" defTabSz="914400" rtl="0" eaLnBrk="1" fontAlgn="auto" latinLnBrk="0" hangingPunct="1">
                <a:lnSpc>
                  <a:spcPts val="2699"/>
                </a:lnSpc>
                <a:spcBef>
                  <a:spcPts val="0"/>
                </a:spcBef>
                <a:spcAft>
                  <a:spcPts val="0"/>
                </a:spcAft>
                <a:buClrTx/>
                <a:buSzTx/>
                <a:buFontTx/>
                <a:buNone/>
                <a:tabLst/>
                <a:defRPr/>
              </a:pPr>
              <a:r>
                <a:rPr kumimoji="0" lang="en-US" sz="2800" b="0" i="0" u="none" strike="noStrike" kern="1200" cap="none" spc="0" normalizeH="0" baseline="0" noProof="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Current models often struggle to </a:t>
              </a:r>
              <a:r>
                <a:rPr kumimoji="0" lang="en-US" sz="2800" b="1" i="0" u="none" strike="noStrike" kern="1200" cap="none" spc="0" normalizeH="0" baseline="0" noProof="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comprehend context</a:t>
              </a:r>
              <a:r>
                <a:rPr kumimoji="0" lang="en-US" sz="2800" b="0" i="0" u="none" strike="noStrike" kern="1200" cap="none" spc="0" normalizeH="0" baseline="0" noProof="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 which is essential for interpreting emotions accurately in diverse scenarios and interactions.</a:t>
              </a:r>
            </a:p>
          </p:txBody>
        </p:sp>
        <p:sp>
          <p:nvSpPr>
            <p:cNvPr id="14" name="TextBox 14"/>
            <p:cNvSpPr txBox="1"/>
            <p:nvPr/>
          </p:nvSpPr>
          <p:spPr>
            <a:xfrm>
              <a:off x="0" y="5590455"/>
              <a:ext cx="8625625" cy="432768"/>
            </a:xfrm>
            <a:prstGeom prst="rect">
              <a:avLst/>
            </a:prstGeom>
          </p:spPr>
          <p:txBody>
            <a:bodyPr lIns="0" tIns="0" rIns="0" bIns="0" rtlCol="0" anchor="t">
              <a:spAutoFit/>
            </a:bodyPr>
            <a:lstStyle/>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2800" b="1" i="0" u="none" strike="noStrike" kern="1200" cap="none" spc="-17" normalizeH="0" baseline="0" noProof="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Limited Contextual Understanding</a:t>
              </a:r>
            </a:p>
          </p:txBody>
        </p:sp>
        <p:sp>
          <p:nvSpPr>
            <p:cNvPr id="15" name="TextBox 15"/>
            <p:cNvSpPr txBox="1"/>
            <p:nvPr/>
          </p:nvSpPr>
          <p:spPr>
            <a:xfrm>
              <a:off x="26763" y="8888666"/>
              <a:ext cx="8625625" cy="1846660"/>
            </a:xfrm>
            <a:prstGeom prst="rect">
              <a:avLst/>
            </a:prstGeom>
          </p:spPr>
          <p:txBody>
            <a:bodyPr lIns="0" tIns="0" rIns="0" bIns="0" rtlCol="0" anchor="t">
              <a:spAutoFit/>
            </a:bodyPr>
            <a:lstStyle/>
            <a:p>
              <a:pPr marL="0" marR="0" lvl="0" indent="0" algn="l" defTabSz="914400" rtl="0" eaLnBrk="1" fontAlgn="auto" latinLnBrk="0" hangingPunct="1">
                <a:lnSpc>
                  <a:spcPts val="2699"/>
                </a:lnSpc>
                <a:spcBef>
                  <a:spcPts val="0"/>
                </a:spcBef>
                <a:spcAft>
                  <a:spcPts val="0"/>
                </a:spcAft>
                <a:buClrTx/>
                <a:buSzTx/>
                <a:buFontTx/>
                <a:buNone/>
                <a:tabLst/>
                <a:defRPr/>
              </a:pPr>
              <a:r>
                <a:rPr kumimoji="0" lang="en-US" sz="2800" b="0" i="0" u="none" strike="noStrike" kern="1200" cap="none" spc="0" normalizeH="0" baseline="0" noProof="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Existing algorithms may lack the necessary </a:t>
              </a:r>
              <a:r>
                <a:rPr kumimoji="0" lang="en-US" sz="2800" b="1" i="0" u="none" strike="noStrike" kern="1200" cap="none" spc="0" normalizeH="0" baseline="0" noProof="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robustness and adaptability</a:t>
              </a:r>
              <a:r>
                <a:rPr kumimoji="0" lang="en-US" sz="2800" b="0" i="0" u="none" strike="noStrike" kern="1200" cap="none" spc="0" normalizeH="0" baseline="0" noProof="0">
                  <a:ln>
                    <a:noFill/>
                  </a:ln>
                  <a:solidFill>
                    <a:srgbClr val="221A00"/>
                  </a:solidFill>
                  <a:effectLst/>
                  <a:uLnTx/>
                  <a:uFillTx/>
                  <a:latin typeface="Times New Roman" panose="02020603050405020304" pitchFamily="18" charset="0"/>
                  <a:ea typeface="Aileron"/>
                  <a:cs typeface="Times New Roman" panose="02020603050405020304" pitchFamily="18" charset="0"/>
                  <a:sym typeface="Aileron"/>
                </a:rPr>
                <a:t> to handle the complexity of multimodal data in real-world applications.</a:t>
              </a:r>
            </a:p>
          </p:txBody>
        </p:sp>
        <p:sp>
          <p:nvSpPr>
            <p:cNvPr id="16" name="TextBox 16"/>
            <p:cNvSpPr txBox="1"/>
            <p:nvPr/>
          </p:nvSpPr>
          <p:spPr>
            <a:xfrm>
              <a:off x="26763" y="8404733"/>
              <a:ext cx="8625625" cy="432768"/>
            </a:xfrm>
            <a:prstGeom prst="rect">
              <a:avLst/>
            </a:prstGeom>
          </p:spPr>
          <p:txBody>
            <a:bodyPr lIns="0" tIns="0" rIns="0" bIns="0" rtlCol="0" anchor="t">
              <a:spAutoFit/>
            </a:bodyPr>
            <a:lstStyle/>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2800" b="1" i="0" u="none" strike="noStrike" kern="1200" cap="none" spc="-17" normalizeH="0" baseline="0" noProof="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Technological Limitations</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3648071" y="4280830"/>
            <a:ext cx="9537451" cy="7200900"/>
          </a:xfrm>
          <a:custGeom>
            <a:avLst/>
            <a:gdLst/>
            <a:ahLst/>
            <a:cxnLst/>
            <a:rect l="l" t="t" r="r" b="b"/>
            <a:pathLst>
              <a:path w="9537451" h="7200900">
                <a:moveTo>
                  <a:pt x="0" y="0"/>
                </a:moveTo>
                <a:lnTo>
                  <a:pt x="9537450" y="0"/>
                </a:lnTo>
                <a:lnTo>
                  <a:pt x="953745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11504877" y="913083"/>
            <a:ext cx="5253860" cy="8460834"/>
            <a:chOff x="0" y="0"/>
            <a:chExt cx="6686859" cy="10768540"/>
          </a:xfrm>
        </p:grpSpPr>
        <p:sp>
          <p:nvSpPr>
            <p:cNvPr id="4" name="Freeform 4"/>
            <p:cNvSpPr/>
            <p:nvPr/>
          </p:nvSpPr>
          <p:spPr>
            <a:xfrm>
              <a:off x="0" y="0"/>
              <a:ext cx="6686859" cy="10768540"/>
            </a:xfrm>
            <a:custGeom>
              <a:avLst/>
              <a:gdLst/>
              <a:ahLst/>
              <a:cxnLst/>
              <a:rect l="l" t="t" r="r" b="b"/>
              <a:pathLst>
                <a:path w="6686859" h="10768540">
                  <a:moveTo>
                    <a:pt x="5158434" y="10768540"/>
                  </a:moveTo>
                  <a:lnTo>
                    <a:pt x="1528425" y="10768540"/>
                  </a:lnTo>
                  <a:cubicBezTo>
                    <a:pt x="683970" y="10768540"/>
                    <a:pt x="0" y="9997512"/>
                    <a:pt x="0" y="9045573"/>
                  </a:cubicBezTo>
                  <a:lnTo>
                    <a:pt x="0" y="1722966"/>
                  </a:lnTo>
                  <a:cubicBezTo>
                    <a:pt x="0" y="771027"/>
                    <a:pt x="683970" y="0"/>
                    <a:pt x="1528425" y="0"/>
                  </a:cubicBezTo>
                  <a:lnTo>
                    <a:pt x="5158434" y="0"/>
                  </a:lnTo>
                  <a:cubicBezTo>
                    <a:pt x="6002889" y="0"/>
                    <a:pt x="6686859" y="771027"/>
                    <a:pt x="6686859" y="1722966"/>
                  </a:cubicBezTo>
                  <a:lnTo>
                    <a:pt x="6686859" y="9045573"/>
                  </a:lnTo>
                  <a:cubicBezTo>
                    <a:pt x="6686859" y="9997512"/>
                    <a:pt x="6002889" y="10768540"/>
                    <a:pt x="5158434" y="10768540"/>
                  </a:cubicBezTo>
                  <a:close/>
                </a:path>
              </a:pathLst>
            </a:custGeom>
            <a:blipFill>
              <a:blip r:embed="rId4"/>
              <a:stretch>
                <a:fillRect l="-93146" r="-93146"/>
              </a:stretch>
            </a:blipFill>
          </p:spPr>
        </p:sp>
      </p:grpSp>
      <p:sp>
        <p:nvSpPr>
          <p:cNvPr id="5" name="Freeform 5"/>
          <p:cNvSpPr/>
          <p:nvPr/>
        </p:nvSpPr>
        <p:spPr>
          <a:xfrm>
            <a:off x="-1683117" y="-3829887"/>
            <a:ext cx="9537451" cy="7200900"/>
          </a:xfrm>
          <a:custGeom>
            <a:avLst/>
            <a:gdLst/>
            <a:ahLst/>
            <a:cxnLst/>
            <a:rect l="l" t="t" r="r" b="b"/>
            <a:pathLst>
              <a:path w="9537451" h="7200900">
                <a:moveTo>
                  <a:pt x="0" y="0"/>
                </a:moveTo>
                <a:lnTo>
                  <a:pt x="9537451" y="0"/>
                </a:lnTo>
                <a:lnTo>
                  <a:pt x="9537451"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a:off x="1028700" y="4221386"/>
            <a:ext cx="9142261" cy="5526086"/>
            <a:chOff x="0" y="19051"/>
            <a:chExt cx="12189682" cy="7368113"/>
          </a:xfrm>
        </p:grpSpPr>
        <p:sp>
          <p:nvSpPr>
            <p:cNvPr id="7" name="TextBox 7"/>
            <p:cNvSpPr txBox="1"/>
            <p:nvPr/>
          </p:nvSpPr>
          <p:spPr>
            <a:xfrm>
              <a:off x="0" y="19051"/>
              <a:ext cx="12189682" cy="3334247"/>
            </a:xfrm>
            <a:prstGeom prst="rect">
              <a:avLst/>
            </a:prstGeom>
          </p:spPr>
          <p:txBody>
            <a:bodyPr lIns="0" tIns="0" rIns="0" bIns="0" rtlCol="0" anchor="t">
              <a:spAutoFit/>
            </a:bodyPr>
            <a:lstStyle/>
            <a:p>
              <a:pPr marL="0" lvl="0" indent="0" algn="l">
                <a:lnSpc>
                  <a:spcPts val="6524"/>
                </a:lnSpc>
                <a:spcBef>
                  <a:spcPct val="0"/>
                </a:spcBef>
              </a:pPr>
              <a:r>
                <a:rPr lang="en-US" sz="5931" b="1" u="none" strike="noStrike" dirty="0">
                  <a:solidFill>
                    <a:srgbClr val="000000"/>
                  </a:solidFill>
                  <a:latin typeface="Times New Roman" panose="02020603050405020304" pitchFamily="18" charset="0"/>
                  <a:ea typeface="Helios Extended Bold"/>
                  <a:cs typeface="Times New Roman" panose="02020603050405020304" pitchFamily="18" charset="0"/>
                  <a:sym typeface="Helios Extended Bold"/>
                </a:rPr>
                <a:t>Research Gaps and Future Directions in Emotion Recognition</a:t>
              </a:r>
            </a:p>
          </p:txBody>
        </p:sp>
        <p:sp>
          <p:nvSpPr>
            <p:cNvPr id="8" name="TextBox 8"/>
            <p:cNvSpPr txBox="1"/>
            <p:nvPr/>
          </p:nvSpPr>
          <p:spPr>
            <a:xfrm>
              <a:off x="0" y="4651372"/>
              <a:ext cx="12189682" cy="2735792"/>
            </a:xfrm>
            <a:prstGeom prst="rect">
              <a:avLst/>
            </a:prstGeom>
          </p:spPr>
          <p:txBody>
            <a:bodyPr lIns="0" tIns="0" rIns="0" bIns="0" rtlCol="0" anchor="t">
              <a:spAutoFit/>
            </a:bodyPr>
            <a:lstStyle/>
            <a:p>
              <a:pPr marL="0" lvl="0" indent="0" algn="l">
                <a:lnSpc>
                  <a:spcPts val="3164"/>
                </a:lnSpc>
                <a:spcBef>
                  <a:spcPct val="0"/>
                </a:spcBef>
              </a:pPr>
              <a:r>
                <a:rPr lang="en-US" sz="2800" u="none" strike="noStrike" spc="-42" dirty="0">
                  <a:solidFill>
                    <a:srgbClr val="000000"/>
                  </a:solidFill>
                  <a:latin typeface="Times New Roman" panose="02020603050405020304" pitchFamily="18" charset="0"/>
                  <a:ea typeface="Be Vietnam"/>
                  <a:cs typeface="Times New Roman" panose="02020603050405020304" pitchFamily="18" charset="0"/>
                  <a:sym typeface="Be Vietnam"/>
                </a:rPr>
                <a:t>Despite advancements in </a:t>
              </a:r>
              <a:r>
                <a:rPr lang="en-US" sz="2800" b="1" u="none" strike="noStrike" spc="-42" dirty="0">
                  <a:solidFill>
                    <a:srgbClr val="000000"/>
                  </a:solidFill>
                  <a:latin typeface="Times New Roman" panose="02020603050405020304" pitchFamily="18" charset="0"/>
                  <a:ea typeface="Be Vietnam Ultra-Bold"/>
                  <a:cs typeface="Times New Roman" panose="02020603050405020304" pitchFamily="18" charset="0"/>
                  <a:sym typeface="Be Vietnam Ultra-Bold"/>
                </a:rPr>
                <a:t>emotion recognition</a:t>
              </a:r>
              <a:r>
                <a:rPr lang="en-US" sz="2800" u="none" strike="noStrike" spc="-42" dirty="0">
                  <a:solidFill>
                    <a:srgbClr val="000000"/>
                  </a:solidFill>
                  <a:latin typeface="Times New Roman" panose="02020603050405020304" pitchFamily="18" charset="0"/>
                  <a:ea typeface="Be Vietnam"/>
                  <a:cs typeface="Times New Roman" panose="02020603050405020304" pitchFamily="18" charset="0"/>
                  <a:sym typeface="Be Vietnam"/>
                </a:rPr>
                <a:t>, several research gaps remain. Key areas for exploration include enhancing multimodal fusion techniques, improving data diversity, and tackling ethical implications in AI use, which can drive more robust and fair systems in future applications.</a:t>
              </a:r>
            </a:p>
          </p:txBody>
        </p:sp>
      </p:grpSp>
    </p:spTree>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rot="-1757850">
            <a:off x="-9697930" y="2808699"/>
            <a:ext cx="12149825" cy="11500727"/>
          </a:xfrm>
          <a:custGeom>
            <a:avLst/>
            <a:gdLst/>
            <a:ahLst/>
            <a:cxnLst/>
            <a:rect l="l" t="t" r="r" b="b"/>
            <a:pathLst>
              <a:path w="17685783" h="14981021">
                <a:moveTo>
                  <a:pt x="0" y="0"/>
                </a:moveTo>
                <a:lnTo>
                  <a:pt x="17685783" y="0"/>
                </a:lnTo>
                <a:lnTo>
                  <a:pt x="17685783" y="14981022"/>
                </a:lnTo>
                <a:lnTo>
                  <a:pt x="0" y="149810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762000" y="7658100"/>
            <a:ext cx="1524000" cy="1524000"/>
            <a:chOff x="0" y="0"/>
            <a:chExt cx="6350000" cy="6350000"/>
          </a:xfrm>
        </p:grpSpPr>
        <p:sp>
          <p:nvSpPr>
            <p:cNvPr id="4" name="Freeform 4"/>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38888" r="-38888"/>
              </a:stretch>
            </a:blipFill>
          </p:spPr>
        </p:sp>
      </p:grpSp>
      <p:pic>
        <p:nvPicPr>
          <p:cNvPr id="2049" name="Picture 2048">
            <a:extLst>
              <a:ext uri="{FF2B5EF4-FFF2-40B4-BE49-F238E27FC236}">
                <a16:creationId xmlns:a16="http://schemas.microsoft.com/office/drawing/2014/main" id="{28795784-62BD-7338-B156-2294B5C20B5D}"/>
              </a:ext>
            </a:extLst>
          </p:cNvPr>
          <p:cNvPicPr>
            <a:picLocks noChangeAspect="1"/>
          </p:cNvPicPr>
          <p:nvPr/>
        </p:nvPicPr>
        <p:blipFill>
          <a:blip r:embed="rId5"/>
          <a:stretch>
            <a:fillRect/>
          </a:stretch>
        </p:blipFill>
        <p:spPr>
          <a:xfrm>
            <a:off x="1219199" y="571499"/>
            <a:ext cx="17014313" cy="9067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501"/>
        </a:solidFill>
        <a:effectLst/>
      </p:bgPr>
    </p:bg>
    <p:spTree>
      <p:nvGrpSpPr>
        <p:cNvPr id="1" name=""/>
        <p:cNvGrpSpPr/>
        <p:nvPr/>
      </p:nvGrpSpPr>
      <p:grpSpPr>
        <a:xfrm>
          <a:off x="0" y="0"/>
          <a:ext cx="0" cy="0"/>
          <a:chOff x="0" y="0"/>
          <a:chExt cx="0" cy="0"/>
        </a:xfrm>
      </p:grpSpPr>
      <p:sp>
        <p:nvSpPr>
          <p:cNvPr id="2" name="Freeform 2"/>
          <p:cNvSpPr/>
          <p:nvPr/>
        </p:nvSpPr>
        <p:spPr>
          <a:xfrm rot="-10800000" flipV="1">
            <a:off x="1811929" y="6850081"/>
            <a:ext cx="6861622" cy="3430811"/>
          </a:xfrm>
          <a:custGeom>
            <a:avLst/>
            <a:gdLst/>
            <a:ahLst/>
            <a:cxnLst/>
            <a:rect l="l" t="t" r="r" b="b"/>
            <a:pathLst>
              <a:path w="6861622" h="3430811">
                <a:moveTo>
                  <a:pt x="0" y="3430811"/>
                </a:moveTo>
                <a:lnTo>
                  <a:pt x="6861622" y="3430811"/>
                </a:lnTo>
                <a:lnTo>
                  <a:pt x="6861622" y="0"/>
                </a:lnTo>
                <a:lnTo>
                  <a:pt x="0" y="0"/>
                </a:lnTo>
                <a:lnTo>
                  <a:pt x="0" y="343081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18882" y="6861622"/>
            <a:ext cx="3425378" cy="3425378"/>
          </a:xfrm>
          <a:custGeom>
            <a:avLst/>
            <a:gdLst/>
            <a:ahLst/>
            <a:cxnLst/>
            <a:rect l="l" t="t" r="r" b="b"/>
            <a:pathLst>
              <a:path w="3425378" h="3425378">
                <a:moveTo>
                  <a:pt x="0" y="0"/>
                </a:moveTo>
                <a:lnTo>
                  <a:pt x="3425377" y="0"/>
                </a:lnTo>
                <a:lnTo>
                  <a:pt x="3425377" y="3425378"/>
                </a:lnTo>
                <a:lnTo>
                  <a:pt x="0" y="34253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5236704" y="3422711"/>
            <a:ext cx="3425378" cy="3425378"/>
          </a:xfrm>
          <a:custGeom>
            <a:avLst/>
            <a:gdLst/>
            <a:ahLst/>
            <a:cxnLst/>
            <a:rect l="l" t="t" r="r" b="b"/>
            <a:pathLst>
              <a:path w="3425378" h="3425378">
                <a:moveTo>
                  <a:pt x="0" y="3425377"/>
                </a:moveTo>
                <a:lnTo>
                  <a:pt x="3425378" y="3425377"/>
                </a:lnTo>
                <a:lnTo>
                  <a:pt x="3425378" y="0"/>
                </a:lnTo>
                <a:lnTo>
                  <a:pt x="0" y="0"/>
                </a:lnTo>
                <a:lnTo>
                  <a:pt x="0" y="3425377"/>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811929" y="0"/>
            <a:ext cx="3425378" cy="6844648"/>
            <a:chOff x="0" y="0"/>
            <a:chExt cx="1913890" cy="3824367"/>
          </a:xfrm>
        </p:grpSpPr>
        <p:sp>
          <p:nvSpPr>
            <p:cNvPr id="6" name="Freeform 6"/>
            <p:cNvSpPr/>
            <p:nvPr/>
          </p:nvSpPr>
          <p:spPr>
            <a:xfrm>
              <a:off x="0" y="0"/>
              <a:ext cx="1913890" cy="3824367"/>
            </a:xfrm>
            <a:custGeom>
              <a:avLst/>
              <a:gdLst/>
              <a:ahLst/>
              <a:cxnLst/>
              <a:rect l="l" t="t" r="r" b="b"/>
              <a:pathLst>
                <a:path w="1913890" h="3824367">
                  <a:moveTo>
                    <a:pt x="0" y="0"/>
                  </a:moveTo>
                  <a:lnTo>
                    <a:pt x="1913890" y="0"/>
                  </a:lnTo>
                  <a:lnTo>
                    <a:pt x="1913890" y="3824367"/>
                  </a:lnTo>
                  <a:lnTo>
                    <a:pt x="0" y="3824367"/>
                  </a:lnTo>
                  <a:close/>
                </a:path>
              </a:pathLst>
            </a:custGeom>
            <a:solidFill>
              <a:srgbClr val="254760"/>
            </a:solidFill>
          </p:spPr>
        </p:sp>
      </p:grpSp>
      <p:grpSp>
        <p:nvGrpSpPr>
          <p:cNvPr id="7" name="Group 7"/>
          <p:cNvGrpSpPr/>
          <p:nvPr/>
        </p:nvGrpSpPr>
        <p:grpSpPr>
          <a:xfrm>
            <a:off x="5242740" y="0"/>
            <a:ext cx="3430811" cy="343081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5A7A"/>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marL="0" marR="0" lvl="0" indent="0" algn="ctr"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10" name="Freeform 10"/>
          <p:cNvSpPr/>
          <p:nvPr/>
        </p:nvSpPr>
        <p:spPr>
          <a:xfrm rot="-2700000">
            <a:off x="14955932" y="8369358"/>
            <a:ext cx="3285679" cy="3016851"/>
          </a:xfrm>
          <a:custGeom>
            <a:avLst/>
            <a:gdLst/>
            <a:ahLst/>
            <a:cxnLst/>
            <a:rect l="l" t="t" r="r" b="b"/>
            <a:pathLst>
              <a:path w="3285679" h="3016851">
                <a:moveTo>
                  <a:pt x="0" y="0"/>
                </a:moveTo>
                <a:lnTo>
                  <a:pt x="3285678" y="0"/>
                </a:lnTo>
                <a:lnTo>
                  <a:pt x="3285678" y="3016851"/>
                </a:lnTo>
                <a:lnTo>
                  <a:pt x="0" y="30168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1" name="Group 11"/>
          <p:cNvGrpSpPr/>
          <p:nvPr/>
        </p:nvGrpSpPr>
        <p:grpSpPr>
          <a:xfrm>
            <a:off x="9372600" y="511969"/>
            <a:ext cx="6851764" cy="3380809"/>
            <a:chOff x="0" y="123825"/>
            <a:chExt cx="9135686" cy="4507746"/>
          </a:xfrm>
        </p:grpSpPr>
        <p:sp>
          <p:nvSpPr>
            <p:cNvPr id="12" name="TextBox 12"/>
            <p:cNvSpPr txBox="1"/>
            <p:nvPr/>
          </p:nvSpPr>
          <p:spPr>
            <a:xfrm>
              <a:off x="0" y="123825"/>
              <a:ext cx="9135686" cy="2558415"/>
            </a:xfrm>
            <a:prstGeom prst="rect">
              <a:avLst/>
            </a:prstGeom>
          </p:spPr>
          <p:txBody>
            <a:bodyPr lIns="0" tIns="0" rIns="0" bIns="0" rtlCol="0" anchor="t">
              <a:spAutoFit/>
            </a:bodyPr>
            <a:lstStyle/>
            <a:p>
              <a:pPr marL="0" marR="0" lvl="0" indent="0" algn="l" defTabSz="914400" rtl="0" eaLnBrk="1" fontAlgn="auto" latinLnBrk="0" hangingPunct="1">
                <a:lnSpc>
                  <a:spcPts val="72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221A00"/>
                  </a:solidFill>
                  <a:effectLst/>
                  <a:uLnTx/>
                  <a:uFillTx/>
                  <a:latin typeface="Times New Roman" panose="02020603050405020304" pitchFamily="18" charset="0"/>
                  <a:ea typeface="Aileron Ultra-Bold"/>
                  <a:cs typeface="Times New Roman" panose="02020603050405020304" pitchFamily="18" charset="0"/>
                  <a:sym typeface="Aileron Ultra-Bold"/>
                </a:rPr>
                <a:t>Questions and Feedback?</a:t>
              </a:r>
            </a:p>
          </p:txBody>
        </p:sp>
        <p:sp>
          <p:nvSpPr>
            <p:cNvPr id="13" name="TextBox 13"/>
            <p:cNvSpPr txBox="1"/>
            <p:nvPr/>
          </p:nvSpPr>
          <p:spPr>
            <a:xfrm>
              <a:off x="0" y="3518018"/>
              <a:ext cx="7823201" cy="1113553"/>
            </a:xfrm>
            <a:prstGeom prst="rect">
              <a:avLst/>
            </a:prstGeom>
          </p:spPr>
          <p:txBody>
            <a:bodyPr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tabLst/>
                <a:defRPr/>
              </a:pPr>
              <a:r>
                <a:rPr kumimoji="0" lang="en-US" sz="2400" b="1" i="0" u="none" strike="noStrike" kern="1200" cap="none" spc="-24" normalizeH="0" baseline="0" noProof="0" dirty="0">
                  <a:ln>
                    <a:noFill/>
                  </a:ln>
                  <a:solidFill>
                    <a:srgbClr val="221A00"/>
                  </a:solidFill>
                  <a:effectLst/>
                  <a:uLnTx/>
                  <a:uFillTx/>
                  <a:latin typeface="Times New Roman" panose="02020603050405020304" pitchFamily="18" charset="0"/>
                  <a:ea typeface="Aileron Bold"/>
                  <a:cs typeface="Times New Roman" panose="02020603050405020304" pitchFamily="18" charset="0"/>
                  <a:sym typeface="Aileron Bold"/>
                </a:rPr>
                <a:t>Thank you for your attention! Please share your thoughts or ask any questions.</a:t>
              </a:r>
            </a:p>
          </p:txBody>
        </p:sp>
      </p:grpSp>
      <p:sp>
        <p:nvSpPr>
          <p:cNvPr id="14" name="Freeform 14"/>
          <p:cNvSpPr/>
          <p:nvPr/>
        </p:nvSpPr>
        <p:spPr>
          <a:xfrm>
            <a:off x="-5032719" y="0"/>
            <a:ext cx="6844648" cy="6844648"/>
          </a:xfrm>
          <a:custGeom>
            <a:avLst/>
            <a:gdLst/>
            <a:ahLst/>
            <a:cxnLst/>
            <a:rect l="l" t="t" r="r" b="b"/>
            <a:pathLst>
              <a:path w="6844648" h="6844648">
                <a:moveTo>
                  <a:pt x="0" y="0"/>
                </a:moveTo>
                <a:lnTo>
                  <a:pt x="6844648" y="0"/>
                </a:lnTo>
                <a:lnTo>
                  <a:pt x="6844648" y="6844648"/>
                </a:lnTo>
                <a:lnTo>
                  <a:pt x="0" y="6844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5" name="Group 3">
            <a:extLst>
              <a:ext uri="{FF2B5EF4-FFF2-40B4-BE49-F238E27FC236}">
                <a16:creationId xmlns:a16="http://schemas.microsoft.com/office/drawing/2014/main" id="{86FA2A76-8E57-C15F-1F0B-2C32931D0396}"/>
              </a:ext>
            </a:extLst>
          </p:cNvPr>
          <p:cNvGrpSpPr/>
          <p:nvPr/>
        </p:nvGrpSpPr>
        <p:grpSpPr>
          <a:xfrm>
            <a:off x="9372600" y="4914900"/>
            <a:ext cx="8115300" cy="4345361"/>
            <a:chOff x="0" y="-76200"/>
            <a:chExt cx="10820400" cy="5793815"/>
          </a:xfrm>
        </p:grpSpPr>
        <p:sp>
          <p:nvSpPr>
            <p:cNvPr id="16" name="TextBox 4">
              <a:extLst>
                <a:ext uri="{FF2B5EF4-FFF2-40B4-BE49-F238E27FC236}">
                  <a16:creationId xmlns:a16="http://schemas.microsoft.com/office/drawing/2014/main" id="{D56EF821-9DDA-555E-9FE1-06BDDFC78393}"/>
                </a:ext>
              </a:extLst>
            </p:cNvPr>
            <p:cNvSpPr txBox="1"/>
            <p:nvPr/>
          </p:nvSpPr>
          <p:spPr>
            <a:xfrm>
              <a:off x="0" y="-76200"/>
              <a:ext cx="10820400" cy="563880"/>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Be Vietnam"/>
                  <a:cs typeface="Times New Roman" panose="02020603050405020304" pitchFamily="18" charset="0"/>
                  <a:sym typeface="Be Vietnam"/>
                </a:rPr>
                <a:t>Email</a:t>
              </a:r>
            </a:p>
          </p:txBody>
        </p:sp>
        <p:sp>
          <p:nvSpPr>
            <p:cNvPr id="17" name="TextBox 5">
              <a:extLst>
                <a:ext uri="{FF2B5EF4-FFF2-40B4-BE49-F238E27FC236}">
                  <a16:creationId xmlns:a16="http://schemas.microsoft.com/office/drawing/2014/main" id="{386C11F9-B45F-9446-5605-146365EF1A24}"/>
                </a:ext>
              </a:extLst>
            </p:cNvPr>
            <p:cNvSpPr txBox="1"/>
            <p:nvPr/>
          </p:nvSpPr>
          <p:spPr>
            <a:xfrm>
              <a:off x="0" y="519380"/>
              <a:ext cx="10820400" cy="660523"/>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imes New Roman" panose="02020603050405020304" pitchFamily="18" charset="0"/>
                  <a:ea typeface="Helios Extended"/>
                  <a:cs typeface="Times New Roman" panose="02020603050405020304" pitchFamily="18" charset="0"/>
                  <a:sym typeface="Helios Extended"/>
                </a:rPr>
                <a:t>Mahfujul_cse735@nubtkhulna.ac.bd</a:t>
              </a:r>
            </a:p>
          </p:txBody>
        </p:sp>
        <p:sp>
          <p:nvSpPr>
            <p:cNvPr id="18" name="TextBox 6">
              <a:extLst>
                <a:ext uri="{FF2B5EF4-FFF2-40B4-BE49-F238E27FC236}">
                  <a16:creationId xmlns:a16="http://schemas.microsoft.com/office/drawing/2014/main" id="{7110BCEE-A037-64D2-2034-537D27E43FEA}"/>
                </a:ext>
              </a:extLst>
            </p:cNvPr>
            <p:cNvSpPr txBox="1"/>
            <p:nvPr/>
          </p:nvSpPr>
          <p:spPr>
            <a:xfrm>
              <a:off x="0" y="2192655"/>
              <a:ext cx="10820400" cy="563880"/>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Be Vietnam"/>
                  <a:cs typeface="Times New Roman" panose="02020603050405020304" pitchFamily="18" charset="0"/>
                  <a:sym typeface="Be Vietnam"/>
                </a:rPr>
                <a:t>Social Media</a:t>
              </a:r>
            </a:p>
          </p:txBody>
        </p:sp>
        <p:sp>
          <p:nvSpPr>
            <p:cNvPr id="19" name="TextBox 7">
              <a:extLst>
                <a:ext uri="{FF2B5EF4-FFF2-40B4-BE49-F238E27FC236}">
                  <a16:creationId xmlns:a16="http://schemas.microsoft.com/office/drawing/2014/main" id="{52D9BBF0-C923-E207-B1A5-B4876E3AEDC4}"/>
                </a:ext>
              </a:extLst>
            </p:cNvPr>
            <p:cNvSpPr txBox="1"/>
            <p:nvPr/>
          </p:nvSpPr>
          <p:spPr>
            <a:xfrm>
              <a:off x="0" y="2788235"/>
              <a:ext cx="10820400" cy="660523"/>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imes New Roman" panose="02020603050405020304" pitchFamily="18" charset="0"/>
                  <a:ea typeface="Helios Extended"/>
                  <a:cs typeface="Times New Roman" panose="02020603050405020304" pitchFamily="18" charset="0"/>
                  <a:sym typeface="Helios Extended"/>
                </a:rPr>
                <a:t>www.bio.link/mahfuj735</a:t>
              </a:r>
            </a:p>
          </p:txBody>
        </p:sp>
        <p:sp>
          <p:nvSpPr>
            <p:cNvPr id="20" name="TextBox 8">
              <a:extLst>
                <a:ext uri="{FF2B5EF4-FFF2-40B4-BE49-F238E27FC236}">
                  <a16:creationId xmlns:a16="http://schemas.microsoft.com/office/drawing/2014/main" id="{9944E5E4-DF57-84F7-01D9-0A1141F0A88F}"/>
                </a:ext>
              </a:extLst>
            </p:cNvPr>
            <p:cNvSpPr txBox="1"/>
            <p:nvPr/>
          </p:nvSpPr>
          <p:spPr>
            <a:xfrm>
              <a:off x="0" y="4461510"/>
              <a:ext cx="10820400" cy="563880"/>
            </a:xfrm>
            <a:prstGeom prst="rect">
              <a:avLst/>
            </a:prstGeom>
          </p:spPr>
          <p:txBody>
            <a:bodyPr lIns="0" tIns="0" rIns="0" bIns="0" rtlCol="0" anchor="t">
              <a:spAutoFit/>
            </a:bodyPr>
            <a:lstStyle/>
            <a:p>
              <a:pPr marL="0" marR="0" lvl="0" indent="0" algn="l" defTabSz="914400" rtl="0" eaLnBrk="1" fontAlgn="auto" latinLnBrk="0" hangingPunct="1">
                <a:lnSpc>
                  <a:spcPts val="3600"/>
                </a:lnSpc>
                <a:spcBef>
                  <a:spcPct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Be Vietnam"/>
                  <a:cs typeface="Times New Roman" panose="02020603050405020304" pitchFamily="18" charset="0"/>
                  <a:sym typeface="Be Vietnam"/>
                </a:rPr>
                <a:t>Phone</a:t>
              </a:r>
            </a:p>
          </p:txBody>
        </p:sp>
        <p:sp>
          <p:nvSpPr>
            <p:cNvPr id="21" name="TextBox 9">
              <a:extLst>
                <a:ext uri="{FF2B5EF4-FFF2-40B4-BE49-F238E27FC236}">
                  <a16:creationId xmlns:a16="http://schemas.microsoft.com/office/drawing/2014/main" id="{643F161E-6975-5BDC-3993-446C280A3B7D}"/>
                </a:ext>
              </a:extLst>
            </p:cNvPr>
            <p:cNvSpPr txBox="1"/>
            <p:nvPr/>
          </p:nvSpPr>
          <p:spPr>
            <a:xfrm>
              <a:off x="0" y="5057092"/>
              <a:ext cx="10820400" cy="660523"/>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imes New Roman" panose="02020603050405020304" pitchFamily="18" charset="0"/>
                  <a:ea typeface="Helios Extended"/>
                  <a:cs typeface="Times New Roman" panose="02020603050405020304" pitchFamily="18" charset="0"/>
                  <a:sym typeface="Helios Extended"/>
                </a:rPr>
                <a:t>+8801726725791</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extBox 3"/>
          <p:cNvSpPr txBox="1"/>
          <p:nvPr/>
        </p:nvSpPr>
        <p:spPr>
          <a:xfrm>
            <a:off x="752144" y="1028700"/>
            <a:ext cx="6677464" cy="1846659"/>
          </a:xfrm>
          <a:prstGeom prst="rect">
            <a:avLst/>
          </a:prstGeom>
        </p:spPr>
        <p:txBody>
          <a:bodyPr lIns="0" tIns="0" rIns="0" bIns="0" rtlCol="0" anchor="t">
            <a:spAutoFit/>
          </a:bodyPr>
          <a:lstStyle/>
          <a:p>
            <a:pPr marL="0" lvl="0" indent="0" algn="ctr">
              <a:lnSpc>
                <a:spcPts val="7150"/>
              </a:lnSpc>
              <a:spcBef>
                <a:spcPct val="0"/>
              </a:spcBef>
            </a:pPr>
            <a:r>
              <a:rPr lang="en-US" sz="6500" b="1" u="none" strike="noStrike" dirty="0">
                <a:solidFill>
                  <a:srgbClr val="000000"/>
                </a:solidFill>
                <a:latin typeface="Helios Extended Bold"/>
                <a:ea typeface="Helios Extended Bold"/>
                <a:cs typeface="Helios Extended Bold"/>
                <a:sym typeface="Helios Extended Bold"/>
              </a:rPr>
              <a:t>Full Roadmap</a:t>
            </a:r>
          </a:p>
        </p:txBody>
      </p:sp>
      <p:grpSp>
        <p:nvGrpSpPr>
          <p:cNvPr id="5" name="Group 5"/>
          <p:cNvGrpSpPr/>
          <p:nvPr/>
        </p:nvGrpSpPr>
        <p:grpSpPr>
          <a:xfrm>
            <a:off x="10391156" y="-1726217"/>
            <a:ext cx="7896844" cy="13739434"/>
            <a:chOff x="0" y="0"/>
            <a:chExt cx="10529125" cy="18319246"/>
          </a:xfrm>
        </p:grpSpPr>
        <p:sp>
          <p:nvSpPr>
            <p:cNvPr id="6" name="Freeform 6"/>
            <p:cNvSpPr/>
            <p:nvPr/>
          </p:nvSpPr>
          <p:spPr>
            <a:xfrm rot="-5400000">
              <a:off x="-434996"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5400000">
              <a:off x="4829567" y="12619688"/>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5400000" flipH="1">
              <a:off x="-434996"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flipH="1">
              <a:off x="4829567" y="6554934"/>
              <a:ext cx="6134554" cy="5264562"/>
            </a:xfrm>
            <a:custGeom>
              <a:avLst/>
              <a:gdLst/>
              <a:ahLst/>
              <a:cxnLst/>
              <a:rect l="l" t="t" r="r" b="b"/>
              <a:pathLst>
                <a:path w="6134554" h="5264562">
                  <a:moveTo>
                    <a:pt x="6134554" y="0"/>
                  </a:moveTo>
                  <a:lnTo>
                    <a:pt x="0" y="0"/>
                  </a:lnTo>
                  <a:lnTo>
                    <a:pt x="0" y="5264562"/>
                  </a:lnTo>
                  <a:lnTo>
                    <a:pt x="6134554" y="5264562"/>
                  </a:lnTo>
                  <a:lnTo>
                    <a:pt x="613455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434996"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4829567" y="434996"/>
              <a:ext cx="6134554" cy="5264562"/>
            </a:xfrm>
            <a:custGeom>
              <a:avLst/>
              <a:gdLst/>
              <a:ahLst/>
              <a:cxnLst/>
              <a:rect l="l" t="t" r="r" b="b"/>
              <a:pathLst>
                <a:path w="6134554" h="5264562">
                  <a:moveTo>
                    <a:pt x="0" y="0"/>
                  </a:moveTo>
                  <a:lnTo>
                    <a:pt x="6134554" y="0"/>
                  </a:lnTo>
                  <a:lnTo>
                    <a:pt x="6134554" y="5264562"/>
                  </a:lnTo>
                  <a:lnTo>
                    <a:pt x="0" y="5264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2" name="Group 12"/>
          <p:cNvGrpSpPr>
            <a:grpSpLocks noChangeAspect="1"/>
          </p:cNvGrpSpPr>
          <p:nvPr/>
        </p:nvGrpSpPr>
        <p:grpSpPr>
          <a:xfrm>
            <a:off x="9315355" y="1028700"/>
            <a:ext cx="8229600" cy="8229600"/>
            <a:chOff x="0" y="0"/>
            <a:chExt cx="6350000" cy="6350000"/>
          </a:xfrm>
        </p:grpSpPr>
        <p:sp>
          <p:nvSpPr>
            <p:cNvPr id="13" name="Freeform 1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25046" r="-25046"/>
              </a:stretch>
            </a:blipFill>
          </p:spPr>
        </p:sp>
      </p:grpSp>
      <p:pic>
        <p:nvPicPr>
          <p:cNvPr id="15" name="Picture 14">
            <a:extLst>
              <a:ext uri="{FF2B5EF4-FFF2-40B4-BE49-F238E27FC236}">
                <a16:creationId xmlns:a16="http://schemas.microsoft.com/office/drawing/2014/main" id="{A63CDF59-0CDD-C680-D783-70DDFCCD11CB}"/>
              </a:ext>
            </a:extLst>
          </p:cNvPr>
          <p:cNvPicPr>
            <a:picLocks noChangeAspect="1"/>
          </p:cNvPicPr>
          <p:nvPr/>
        </p:nvPicPr>
        <p:blipFill>
          <a:blip r:embed="rId5"/>
          <a:stretch>
            <a:fillRect/>
          </a:stretch>
        </p:blipFill>
        <p:spPr>
          <a:xfrm>
            <a:off x="558697" y="2863736"/>
            <a:ext cx="6779450" cy="7124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2859"/>
        </a:solidFill>
        <a:effectLst/>
      </p:bgPr>
    </p:bg>
    <p:spTree>
      <p:nvGrpSpPr>
        <p:cNvPr id="1" name=""/>
        <p:cNvGrpSpPr/>
        <p:nvPr/>
      </p:nvGrpSpPr>
      <p:grpSpPr>
        <a:xfrm>
          <a:off x="0" y="0"/>
          <a:ext cx="0" cy="0"/>
          <a:chOff x="0" y="0"/>
          <a:chExt cx="0" cy="0"/>
        </a:xfrm>
      </p:grpSpPr>
      <p:sp>
        <p:nvSpPr>
          <p:cNvPr id="2" name="Freeform 2"/>
          <p:cNvSpPr/>
          <p:nvPr/>
        </p:nvSpPr>
        <p:spPr>
          <a:xfrm rot="2861829">
            <a:off x="6732137" y="-256772"/>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sp>
      <p:sp>
        <p:nvSpPr>
          <p:cNvPr id="3" name="TextBox 3"/>
          <p:cNvSpPr txBox="1"/>
          <p:nvPr/>
        </p:nvSpPr>
        <p:spPr>
          <a:xfrm>
            <a:off x="1066800" y="1007935"/>
            <a:ext cx="9869117" cy="923330"/>
          </a:xfrm>
          <a:prstGeom prst="rect">
            <a:avLst/>
          </a:prstGeom>
        </p:spPr>
        <p:txBody>
          <a:bodyPr lIns="0" tIns="0" rIns="0" bIns="0" rtlCol="0" anchor="t">
            <a:spAutoFit/>
          </a:bodyPr>
          <a:lstStyle/>
          <a:p>
            <a:pPr marL="0" lvl="0" indent="0" algn="l">
              <a:spcBef>
                <a:spcPct val="0"/>
              </a:spcBef>
            </a:pPr>
            <a:r>
              <a:rPr lang="en-US" sz="6000" b="1" u="none" strike="noStrike" dirty="0">
                <a:solidFill>
                  <a:srgbClr val="FFFFFF"/>
                </a:solidFill>
                <a:latin typeface="Times New Roman" panose="02020603050405020304" pitchFamily="18" charset="0"/>
                <a:ea typeface="Helios Extended Bold"/>
                <a:cs typeface="Times New Roman" panose="02020603050405020304" pitchFamily="18" charset="0"/>
                <a:sym typeface="Helios Extended Bold"/>
              </a:rPr>
              <a:t>Motivation</a:t>
            </a:r>
          </a:p>
        </p:txBody>
      </p:sp>
      <p:grpSp>
        <p:nvGrpSpPr>
          <p:cNvPr id="4" name="Group 4"/>
          <p:cNvGrpSpPr/>
          <p:nvPr/>
        </p:nvGrpSpPr>
        <p:grpSpPr>
          <a:xfrm>
            <a:off x="4759162" y="2821400"/>
            <a:ext cx="2994491" cy="7823308"/>
            <a:chOff x="0" y="-38100"/>
            <a:chExt cx="3992654" cy="8256811"/>
          </a:xfrm>
        </p:grpSpPr>
        <p:sp>
          <p:nvSpPr>
            <p:cNvPr id="5" name="TextBox 5"/>
            <p:cNvSpPr txBox="1"/>
            <p:nvPr/>
          </p:nvSpPr>
          <p:spPr>
            <a:xfrm>
              <a:off x="0" y="-38100"/>
              <a:ext cx="3992654" cy="909526"/>
            </a:xfrm>
            <a:prstGeom prst="rect">
              <a:avLst/>
            </a:prstGeom>
          </p:spPr>
          <p:txBody>
            <a:bodyPr lIns="0" tIns="0" rIns="0" bIns="0" rtlCol="0" anchor="t">
              <a:spAutoFit/>
            </a:bodyPr>
            <a:lstStyle/>
            <a:p>
              <a:pPr marL="0" lvl="0" indent="0" algn="l"/>
              <a:r>
                <a:rPr lang="en-US" sz="2800" b="1" dirty="0">
                  <a:solidFill>
                    <a:srgbClr val="FFFFFF"/>
                  </a:solidFill>
                  <a:latin typeface="Times New Roman" panose="02020603050405020304" pitchFamily="18" charset="0"/>
                  <a:ea typeface="Helios Extended"/>
                  <a:cs typeface="Times New Roman" panose="02020603050405020304" pitchFamily="18" charset="0"/>
                  <a:sym typeface="Helios Extended"/>
                </a:rPr>
                <a:t>Benefits Across Disciplines</a:t>
              </a:r>
            </a:p>
          </p:txBody>
        </p:sp>
        <p:sp>
          <p:nvSpPr>
            <p:cNvPr id="6" name="TextBox 6"/>
            <p:cNvSpPr txBox="1"/>
            <p:nvPr/>
          </p:nvSpPr>
          <p:spPr>
            <a:xfrm>
              <a:off x="0" y="1397260"/>
              <a:ext cx="3992654" cy="6821451"/>
            </a:xfrm>
            <a:prstGeom prst="rect">
              <a:avLst/>
            </a:prstGeom>
          </p:spPr>
          <p:txBody>
            <a:bodyPr lIns="0" tIns="0" rIns="0" bIns="0" rtlCol="0" anchor="t">
              <a:spAutoFit/>
            </a:bodyPr>
            <a:lstStyle/>
            <a:p>
              <a:pPr marL="0" lvl="0" indent="0" algn="l">
                <a:spcBef>
                  <a:spcPct val="0"/>
                </a:spcBef>
              </a:pPr>
              <a:r>
                <a:rPr lang="en-US" sz="2800" u="none" strike="noStrike" dirty="0">
                  <a:solidFill>
                    <a:srgbClr val="FFFFFF"/>
                  </a:solidFill>
                  <a:latin typeface="Times New Roman" panose="02020603050405020304" pitchFamily="18" charset="0"/>
                  <a:ea typeface="Be Vietnam"/>
                  <a:cs typeface="Times New Roman" panose="02020603050405020304" pitchFamily="18" charset="0"/>
                  <a:sym typeface="Be Vietnam"/>
                </a:rPr>
                <a:t>Recognizing emotions can transform sectors like </a:t>
              </a:r>
              <a:r>
                <a:rPr lang="en-US" sz="2800" b="1" u="none" strike="noStrike" dirty="0">
                  <a:solidFill>
                    <a:srgbClr val="FFFFFF"/>
                  </a:solidFill>
                  <a:latin typeface="Times New Roman" panose="02020603050405020304" pitchFamily="18" charset="0"/>
                  <a:ea typeface="Be Vietnam Ultra-Bold"/>
                  <a:cs typeface="Times New Roman" panose="02020603050405020304" pitchFamily="18" charset="0"/>
                  <a:sym typeface="Be Vietnam Ultra-Bold"/>
                </a:rPr>
                <a:t>customer service</a:t>
              </a:r>
              <a:r>
                <a:rPr lang="en-US" sz="2800" u="none" strike="noStrike" dirty="0">
                  <a:solidFill>
                    <a:srgbClr val="FFFFFF"/>
                  </a:solidFill>
                  <a:latin typeface="Times New Roman" panose="02020603050405020304" pitchFamily="18" charset="0"/>
                  <a:ea typeface="Be Vietnam"/>
                  <a:cs typeface="Times New Roman" panose="02020603050405020304" pitchFamily="18" charset="0"/>
                  <a:sym typeface="Be Vietnam"/>
                </a:rPr>
                <a:t> and mental health support. By accurately interpreting emotional states, businesses and professionals can better address needs and improve overall satisfaction and outcomes.</a:t>
              </a:r>
            </a:p>
          </p:txBody>
        </p:sp>
      </p:grpSp>
      <p:grpSp>
        <p:nvGrpSpPr>
          <p:cNvPr id="7" name="Group 7"/>
          <p:cNvGrpSpPr/>
          <p:nvPr/>
        </p:nvGrpSpPr>
        <p:grpSpPr>
          <a:xfrm>
            <a:off x="1066800" y="2857500"/>
            <a:ext cx="3314700" cy="7185803"/>
            <a:chOff x="0" y="-38100"/>
            <a:chExt cx="4019287" cy="6510392"/>
          </a:xfrm>
        </p:grpSpPr>
        <p:sp>
          <p:nvSpPr>
            <p:cNvPr id="8" name="TextBox 8"/>
            <p:cNvSpPr txBox="1"/>
            <p:nvPr/>
          </p:nvSpPr>
          <p:spPr>
            <a:xfrm>
              <a:off x="0" y="-38100"/>
              <a:ext cx="4019287" cy="780774"/>
            </a:xfrm>
            <a:prstGeom prst="rect">
              <a:avLst/>
            </a:prstGeom>
          </p:spPr>
          <p:txBody>
            <a:bodyPr lIns="0" tIns="0" rIns="0" bIns="0" rtlCol="0" anchor="t">
              <a:spAutoFit/>
            </a:bodyPr>
            <a:lstStyle/>
            <a:p>
              <a:pPr marL="0" lvl="0" indent="0" algn="l"/>
              <a:r>
                <a:rPr lang="en-US" sz="2800" b="1" dirty="0">
                  <a:solidFill>
                    <a:srgbClr val="FFFFFF"/>
                  </a:solidFill>
                  <a:latin typeface="Times New Roman" panose="02020603050405020304" pitchFamily="18" charset="0"/>
                  <a:ea typeface="Helios Extended"/>
                  <a:cs typeface="Times New Roman" panose="02020603050405020304" pitchFamily="18" charset="0"/>
                  <a:sym typeface="Helios Extended"/>
                </a:rPr>
                <a:t>Importance of Emotion Recognition</a:t>
              </a:r>
            </a:p>
          </p:txBody>
        </p:sp>
        <p:sp>
          <p:nvSpPr>
            <p:cNvPr id="9" name="TextBox 9"/>
            <p:cNvSpPr txBox="1"/>
            <p:nvPr/>
          </p:nvSpPr>
          <p:spPr>
            <a:xfrm>
              <a:off x="0" y="1397260"/>
              <a:ext cx="4019287" cy="5075032"/>
            </a:xfrm>
            <a:prstGeom prst="rect">
              <a:avLst/>
            </a:prstGeom>
          </p:spPr>
          <p:txBody>
            <a:bodyPr lIns="0" tIns="0" rIns="0" bIns="0" rtlCol="0" anchor="t">
              <a:spAutoFit/>
            </a:bodyPr>
            <a:lstStyle/>
            <a:p>
              <a:pPr marL="0" lvl="0" indent="0" algn="l">
                <a:spcBef>
                  <a:spcPct val="0"/>
                </a:spcBef>
              </a:pPr>
              <a:r>
                <a:rPr lang="en-US" sz="2800" u="none" strike="noStrike" dirty="0">
                  <a:solidFill>
                    <a:srgbClr val="FFFFFF"/>
                  </a:solidFill>
                  <a:latin typeface="Times New Roman" panose="02020603050405020304" pitchFamily="18" charset="0"/>
                  <a:ea typeface="Be Vietnam"/>
                  <a:cs typeface="Times New Roman" panose="02020603050405020304" pitchFamily="18" charset="0"/>
                  <a:sym typeface="Be Vietnam"/>
                </a:rPr>
                <a:t>Emotion recognition is </a:t>
              </a:r>
              <a:r>
                <a:rPr lang="en-US" sz="2800" b="1" u="none" strike="noStrike" dirty="0">
                  <a:solidFill>
                    <a:srgbClr val="FFFFFF"/>
                  </a:solidFill>
                  <a:latin typeface="Times New Roman" panose="02020603050405020304" pitchFamily="18" charset="0"/>
                  <a:ea typeface="Be Vietnam Ultra-Bold"/>
                  <a:cs typeface="Times New Roman" panose="02020603050405020304" pitchFamily="18" charset="0"/>
                  <a:sym typeface="Be Vietnam Ultra-Bold"/>
                </a:rPr>
                <a:t>vital</a:t>
              </a:r>
              <a:r>
                <a:rPr lang="en-US" sz="2800" u="none" strike="noStrike" dirty="0">
                  <a:solidFill>
                    <a:srgbClr val="FFFFFF"/>
                  </a:solidFill>
                  <a:latin typeface="Times New Roman" panose="02020603050405020304" pitchFamily="18" charset="0"/>
                  <a:ea typeface="Be Vietnam"/>
                  <a:cs typeface="Times New Roman" panose="02020603050405020304" pitchFamily="18" charset="0"/>
                  <a:sym typeface="Be Vietnam"/>
                </a:rPr>
                <a:t> in enhancing human-computer interaction and understanding behavioral dynamics. It allows for improved communication and tailored experiences in various applications such as healthcare, marketing, and education.</a:t>
              </a:r>
            </a:p>
          </p:txBody>
        </p:sp>
      </p:grpSp>
      <p:grpSp>
        <p:nvGrpSpPr>
          <p:cNvPr id="10" name="Group 10"/>
          <p:cNvGrpSpPr/>
          <p:nvPr/>
        </p:nvGrpSpPr>
        <p:grpSpPr>
          <a:xfrm>
            <a:off x="8451523" y="2820278"/>
            <a:ext cx="3034440" cy="7468559"/>
            <a:chOff x="0" y="-38100"/>
            <a:chExt cx="4045921" cy="7644706"/>
          </a:xfrm>
        </p:grpSpPr>
        <p:sp>
          <p:nvSpPr>
            <p:cNvPr id="11" name="TextBox 11"/>
            <p:cNvSpPr txBox="1"/>
            <p:nvPr/>
          </p:nvSpPr>
          <p:spPr>
            <a:xfrm>
              <a:off x="0" y="-38100"/>
              <a:ext cx="4045921" cy="882099"/>
            </a:xfrm>
            <a:prstGeom prst="rect">
              <a:avLst/>
            </a:prstGeom>
          </p:spPr>
          <p:txBody>
            <a:bodyPr lIns="0" tIns="0" rIns="0" bIns="0" rtlCol="0" anchor="t">
              <a:spAutoFit/>
            </a:bodyPr>
            <a:lstStyle/>
            <a:p>
              <a:pPr marL="0" lvl="0" indent="0" algn="l"/>
              <a:r>
                <a:rPr lang="en-US" sz="2800" b="1" dirty="0">
                  <a:solidFill>
                    <a:srgbClr val="FFFFFF"/>
                  </a:solidFill>
                  <a:latin typeface="Times New Roman" panose="02020603050405020304" pitchFamily="18" charset="0"/>
                  <a:ea typeface="Helios Extended"/>
                  <a:cs typeface="Times New Roman" panose="02020603050405020304" pitchFamily="18" charset="0"/>
                  <a:sym typeface="Helios Extended"/>
                </a:rPr>
                <a:t>The Role of Technology</a:t>
              </a:r>
            </a:p>
          </p:txBody>
        </p:sp>
        <p:sp>
          <p:nvSpPr>
            <p:cNvPr id="12" name="TextBox 12"/>
            <p:cNvSpPr txBox="1"/>
            <p:nvPr/>
          </p:nvSpPr>
          <p:spPr>
            <a:xfrm>
              <a:off x="0" y="990860"/>
              <a:ext cx="4045921" cy="6615746"/>
            </a:xfrm>
            <a:prstGeom prst="rect">
              <a:avLst/>
            </a:prstGeom>
          </p:spPr>
          <p:txBody>
            <a:bodyPr lIns="0" tIns="0" rIns="0" bIns="0" rtlCol="0" anchor="t">
              <a:spAutoFit/>
            </a:bodyPr>
            <a:lstStyle/>
            <a:p>
              <a:pPr marL="0" lvl="0" indent="0" algn="l">
                <a:spcBef>
                  <a:spcPct val="0"/>
                </a:spcBef>
              </a:pPr>
              <a:r>
                <a:rPr lang="en-US" sz="2800" u="none" strike="noStrike" dirty="0">
                  <a:solidFill>
                    <a:srgbClr val="FFFFFF"/>
                  </a:solidFill>
                  <a:latin typeface="Times New Roman" panose="02020603050405020304" pitchFamily="18" charset="0"/>
                  <a:ea typeface="Be Vietnam"/>
                  <a:cs typeface="Times New Roman" panose="02020603050405020304" pitchFamily="18" charset="0"/>
                  <a:sym typeface="Be Vietnam"/>
                </a:rPr>
                <a:t>Advanced technologies, including deep learning, have enabled more accurate and efficient emotion recognition. These tools help analyze </a:t>
              </a:r>
              <a:r>
                <a:rPr lang="en-US" sz="2800" b="1" u="none" strike="noStrike" dirty="0">
                  <a:solidFill>
                    <a:srgbClr val="FFFFFF"/>
                  </a:solidFill>
                  <a:latin typeface="Times New Roman" panose="02020603050405020304" pitchFamily="18" charset="0"/>
                  <a:ea typeface="Be Vietnam Ultra-Bold"/>
                  <a:cs typeface="Times New Roman" panose="02020603050405020304" pitchFamily="18" charset="0"/>
                  <a:sym typeface="Be Vietnam Ultra-Bold"/>
                </a:rPr>
                <a:t>multimodal data</a:t>
              </a:r>
              <a:r>
                <a:rPr lang="en-US" sz="2800" u="none" strike="noStrike" dirty="0">
                  <a:solidFill>
                    <a:srgbClr val="FFFFFF"/>
                  </a:solidFill>
                  <a:latin typeface="Times New Roman" panose="02020603050405020304" pitchFamily="18" charset="0"/>
                  <a:ea typeface="Be Vietnam"/>
                  <a:cs typeface="Times New Roman" panose="02020603050405020304" pitchFamily="18" charset="0"/>
                  <a:sym typeface="Be Vietnam"/>
                </a:rPr>
                <a:t>, ensuring a comprehensive understanding of emotional expressions.</a:t>
              </a:r>
            </a:p>
          </p:txBody>
        </p:sp>
      </p:grpSp>
      <p:grpSp>
        <p:nvGrpSpPr>
          <p:cNvPr id="13" name="Group 13"/>
          <p:cNvGrpSpPr/>
          <p:nvPr/>
        </p:nvGrpSpPr>
        <p:grpSpPr>
          <a:xfrm>
            <a:off x="13251566" y="873268"/>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98893" r="-98893"/>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776122" y="721817"/>
            <a:ext cx="9593759" cy="1725514"/>
          </a:xfrm>
          <a:prstGeom prst="rect">
            <a:avLst/>
          </a:prstGeom>
          <a:noFill/>
          <a:ln/>
        </p:spPr>
        <p:txBody>
          <a:bodyPr wrap="square" lIns="0" tIns="0" rIns="0" bIns="0" rtlCol="0" anchor="t"/>
          <a:lstStyle/>
          <a:p>
            <a:pPr>
              <a:lnSpc>
                <a:spcPts val="6750"/>
              </a:lnSpc>
            </a:pPr>
            <a:r>
              <a:rPr lang="en-US" sz="5375" b="1" dirty="0">
                <a:solidFill>
                  <a:srgbClr val="7068F4"/>
                </a:solidFill>
                <a:latin typeface="Times New Roman" panose="02020603050405020304" pitchFamily="18" charset="0"/>
                <a:ea typeface="Barlow Bold" pitchFamily="34" charset="-122"/>
                <a:cs typeface="Times New Roman" panose="02020603050405020304" pitchFamily="18" charset="0"/>
              </a:rPr>
              <a:t>Literature Review: Historical Context of ER</a:t>
            </a:r>
            <a:endParaRPr lang="en-US" sz="5375" dirty="0">
              <a:latin typeface="Times New Roman" panose="02020603050405020304" pitchFamily="18" charset="0"/>
              <a:cs typeface="Times New Roman" panose="02020603050405020304" pitchFamily="18" charset="0"/>
            </a:endParaRPr>
          </a:p>
        </p:txBody>
      </p:sp>
      <p:sp>
        <p:nvSpPr>
          <p:cNvPr id="4" name="Text 1"/>
          <p:cNvSpPr/>
          <p:nvPr/>
        </p:nvSpPr>
        <p:spPr>
          <a:xfrm>
            <a:off x="7776122" y="2840683"/>
            <a:ext cx="9593759" cy="839390"/>
          </a:xfrm>
          <a:prstGeom prst="rect">
            <a:avLst/>
          </a:prstGeom>
          <a:noFill/>
          <a:ln/>
        </p:spPr>
        <p:txBody>
          <a:bodyPr wrap="square" lIns="0" tIns="0" rIns="0" bIns="0" rtlCol="0" anchor="t"/>
          <a:lstStyle/>
          <a:p>
            <a:pPr>
              <a:lnSpc>
                <a:spcPts val="3250"/>
              </a:lnSpc>
            </a:pPr>
            <a:r>
              <a:rPr lang="en-US" sz="2800" dirty="0">
                <a:solidFill>
                  <a:srgbClr val="272525"/>
                </a:solidFill>
                <a:latin typeface="Times New Roman" panose="02020603050405020304" pitchFamily="18" charset="0"/>
                <a:ea typeface="Montserrat" pitchFamily="34" charset="-122"/>
                <a:cs typeface="Times New Roman" panose="02020603050405020304" pitchFamily="18" charset="0"/>
              </a:rPr>
              <a:t>Emotion recognition research has a long history, predating the recent surge in AI advancements.</a:t>
            </a:r>
            <a:endParaRPr lang="en-US" sz="2800" dirty="0">
              <a:latin typeface="Times New Roman" panose="02020603050405020304" pitchFamily="18" charset="0"/>
              <a:cs typeface="Times New Roman" panose="02020603050405020304" pitchFamily="18" charset="0"/>
            </a:endParaRPr>
          </a:p>
        </p:txBody>
      </p:sp>
      <p:sp>
        <p:nvSpPr>
          <p:cNvPr id="5" name="Shape 2"/>
          <p:cNvSpPr/>
          <p:nvPr/>
        </p:nvSpPr>
        <p:spPr>
          <a:xfrm>
            <a:off x="7776122" y="3975051"/>
            <a:ext cx="9593759" cy="2647504"/>
          </a:xfrm>
          <a:prstGeom prst="roundRect">
            <a:avLst>
              <a:gd name="adj" fmla="val 8918"/>
            </a:avLst>
          </a:prstGeom>
          <a:solidFill>
            <a:srgbClr val="B6D6FC"/>
          </a:solidFill>
          <a:ln/>
        </p:spPr>
      </p:sp>
      <p:pic>
        <p:nvPicPr>
          <p:cNvPr id="6" name="Image 1" descr="preencoded.png"/>
          <p:cNvPicPr>
            <a:picLocks noChangeAspect="1"/>
          </p:cNvPicPr>
          <p:nvPr/>
        </p:nvPicPr>
        <p:blipFill>
          <a:blip r:embed="rId4"/>
          <a:stretch>
            <a:fillRect/>
          </a:stretch>
        </p:blipFill>
        <p:spPr>
          <a:xfrm>
            <a:off x="8038356" y="4353074"/>
            <a:ext cx="431453" cy="345133"/>
          </a:xfrm>
          <a:prstGeom prst="rect">
            <a:avLst/>
          </a:prstGeom>
        </p:spPr>
      </p:pic>
      <p:sp>
        <p:nvSpPr>
          <p:cNvPr id="7" name="Text 3"/>
          <p:cNvSpPr/>
          <p:nvPr/>
        </p:nvSpPr>
        <p:spPr>
          <a:xfrm>
            <a:off x="8732044" y="4302771"/>
            <a:ext cx="3451623" cy="431304"/>
          </a:xfrm>
          <a:prstGeom prst="rect">
            <a:avLst/>
          </a:prstGeom>
          <a:noFill/>
          <a:ln/>
        </p:spPr>
        <p:txBody>
          <a:bodyPr wrap="none" lIns="0" tIns="0" rIns="0" bIns="0" rtlCol="0" anchor="t"/>
          <a:lstStyle/>
          <a:p>
            <a:pPr>
              <a:lnSpc>
                <a:spcPts val="3375"/>
              </a:lnSpc>
            </a:pPr>
            <a:r>
              <a:rPr lang="en-US" sz="2688" b="1" dirty="0">
                <a:solidFill>
                  <a:srgbClr val="000000"/>
                </a:solidFill>
                <a:latin typeface="Times New Roman" panose="02020603050405020304" pitchFamily="18" charset="0"/>
                <a:ea typeface="Barlow Bold" pitchFamily="34" charset="-122"/>
                <a:cs typeface="Times New Roman" panose="02020603050405020304" pitchFamily="18" charset="0"/>
              </a:rPr>
              <a:t>Early Efforts</a:t>
            </a:r>
            <a:endParaRPr lang="en-US" sz="2688" dirty="0">
              <a:latin typeface="Times New Roman" panose="02020603050405020304" pitchFamily="18" charset="0"/>
              <a:cs typeface="Times New Roman" panose="02020603050405020304" pitchFamily="18" charset="0"/>
            </a:endParaRPr>
          </a:p>
        </p:txBody>
      </p:sp>
      <p:sp>
        <p:nvSpPr>
          <p:cNvPr id="8" name="Text 4"/>
          <p:cNvSpPr/>
          <p:nvPr/>
        </p:nvSpPr>
        <p:spPr>
          <a:xfrm>
            <a:off x="8732044" y="4996310"/>
            <a:ext cx="8375600" cy="1259086"/>
          </a:xfrm>
          <a:prstGeom prst="rect">
            <a:avLst/>
          </a:prstGeom>
          <a:noFill/>
          <a:ln/>
        </p:spPr>
        <p:txBody>
          <a:bodyPr wrap="square" lIns="0" tIns="0" rIns="0" bIns="0" rtlCol="0" anchor="t"/>
          <a:lstStyle/>
          <a:p>
            <a:pPr>
              <a:lnSpc>
                <a:spcPts val="3250"/>
              </a:lnSpc>
            </a:pPr>
            <a:r>
              <a:rPr lang="en-US" sz="2400" dirty="0">
                <a:solidFill>
                  <a:srgbClr val="000000"/>
                </a:solidFill>
                <a:latin typeface="Times New Roman" panose="02020603050405020304" pitchFamily="18" charset="0"/>
                <a:ea typeface="Montserrat" pitchFamily="34" charset="-122"/>
                <a:cs typeface="Times New Roman" panose="02020603050405020304" pitchFamily="18" charset="0"/>
              </a:rPr>
              <a:t>Relied on traditional machine learning algorithms, emphasizing manual feature extraction from modalities like facial expressions, speech patterns, and physiological signals.</a:t>
            </a:r>
            <a:endParaRPr lang="en-US" sz="2400" dirty="0">
              <a:latin typeface="Times New Roman" panose="02020603050405020304" pitchFamily="18" charset="0"/>
              <a:cs typeface="Times New Roman" panose="02020603050405020304" pitchFamily="18" charset="0"/>
            </a:endParaRPr>
          </a:p>
        </p:txBody>
      </p:sp>
      <p:sp>
        <p:nvSpPr>
          <p:cNvPr id="9" name="Shape 5"/>
          <p:cNvSpPr/>
          <p:nvPr/>
        </p:nvSpPr>
        <p:spPr>
          <a:xfrm>
            <a:off x="7776122" y="6917532"/>
            <a:ext cx="9593759" cy="2647504"/>
          </a:xfrm>
          <a:prstGeom prst="roundRect">
            <a:avLst>
              <a:gd name="adj" fmla="val 8918"/>
            </a:avLst>
          </a:prstGeom>
          <a:solidFill>
            <a:srgbClr val="FCF2B5"/>
          </a:solidFill>
          <a:ln/>
        </p:spPr>
      </p:sp>
      <p:pic>
        <p:nvPicPr>
          <p:cNvPr id="10" name="Image 2" descr="preencoded.png"/>
          <p:cNvPicPr>
            <a:picLocks noChangeAspect="1"/>
          </p:cNvPicPr>
          <p:nvPr/>
        </p:nvPicPr>
        <p:blipFill>
          <a:blip r:embed="rId5"/>
          <a:stretch>
            <a:fillRect/>
          </a:stretch>
        </p:blipFill>
        <p:spPr>
          <a:xfrm>
            <a:off x="8038356" y="7295555"/>
            <a:ext cx="431453" cy="345133"/>
          </a:xfrm>
          <a:prstGeom prst="rect">
            <a:avLst/>
          </a:prstGeom>
        </p:spPr>
      </p:pic>
      <p:sp>
        <p:nvSpPr>
          <p:cNvPr id="11" name="Text 6"/>
          <p:cNvSpPr/>
          <p:nvPr/>
        </p:nvSpPr>
        <p:spPr>
          <a:xfrm>
            <a:off x="8732044" y="7245252"/>
            <a:ext cx="3451623" cy="431304"/>
          </a:xfrm>
          <a:prstGeom prst="rect">
            <a:avLst/>
          </a:prstGeom>
          <a:noFill/>
          <a:ln/>
        </p:spPr>
        <p:txBody>
          <a:bodyPr wrap="none" lIns="0" tIns="0" rIns="0" bIns="0" rtlCol="0" anchor="t"/>
          <a:lstStyle/>
          <a:p>
            <a:pPr>
              <a:lnSpc>
                <a:spcPts val="3375"/>
              </a:lnSpc>
            </a:pPr>
            <a:r>
              <a:rPr lang="en-US" sz="2688" b="1" dirty="0">
                <a:solidFill>
                  <a:srgbClr val="000000"/>
                </a:solidFill>
                <a:latin typeface="Times New Roman" panose="02020603050405020304" pitchFamily="18" charset="0"/>
                <a:ea typeface="Barlow Bold" pitchFamily="34" charset="-122"/>
                <a:cs typeface="Times New Roman" panose="02020603050405020304" pitchFamily="18" charset="0"/>
              </a:rPr>
              <a:t>Limitations</a:t>
            </a:r>
            <a:endParaRPr lang="en-US" sz="2688" dirty="0">
              <a:latin typeface="Times New Roman" panose="02020603050405020304" pitchFamily="18" charset="0"/>
              <a:cs typeface="Times New Roman" panose="02020603050405020304" pitchFamily="18" charset="0"/>
            </a:endParaRPr>
          </a:p>
        </p:txBody>
      </p:sp>
      <p:sp>
        <p:nvSpPr>
          <p:cNvPr id="12" name="Text 7"/>
          <p:cNvSpPr/>
          <p:nvPr/>
        </p:nvSpPr>
        <p:spPr>
          <a:xfrm>
            <a:off x="8732044" y="7938791"/>
            <a:ext cx="8375600" cy="1259086"/>
          </a:xfrm>
          <a:prstGeom prst="rect">
            <a:avLst/>
          </a:prstGeom>
          <a:noFill/>
          <a:ln/>
        </p:spPr>
        <p:txBody>
          <a:bodyPr wrap="square" lIns="0" tIns="0" rIns="0" bIns="0" rtlCol="0" anchor="t"/>
          <a:lstStyle/>
          <a:p>
            <a:pPr>
              <a:lnSpc>
                <a:spcPts val="3250"/>
              </a:lnSpc>
            </a:pPr>
            <a:r>
              <a:rPr lang="en-US" sz="2400" dirty="0">
                <a:solidFill>
                  <a:srgbClr val="000000"/>
                </a:solidFill>
                <a:latin typeface="Times New Roman" panose="02020603050405020304" pitchFamily="18" charset="0"/>
                <a:ea typeface="Montserrat" pitchFamily="34" charset="-122"/>
                <a:cs typeface="Times New Roman" panose="02020603050405020304" pitchFamily="18" charset="0"/>
              </a:rPr>
              <a:t>These methods were often constrained by human biases in feature engineering and a limited feature space, hindering comprehensive emotional understanding.</a:t>
            </a:r>
            <a:endParaRPr lang="en-US"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8411B5E-DE1E-B8E3-98B2-EA41D190ACCF}"/>
              </a:ext>
            </a:extLst>
          </p:cNvPr>
          <p:cNvSpPr txBox="1"/>
          <p:nvPr/>
        </p:nvSpPr>
        <p:spPr>
          <a:xfrm>
            <a:off x="16307544" y="9860013"/>
            <a:ext cx="1600200" cy="193029"/>
          </a:xfrm>
          <a:prstGeom prst="rect">
            <a:avLst/>
          </a:prstGeom>
          <a:solidFill>
            <a:srgbClr val="002253"/>
          </a:solidFill>
          <a:ln>
            <a:solidFill>
              <a:srgbClr val="00225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0600" y="778156"/>
            <a:ext cx="16472893" cy="1705868"/>
          </a:xfrm>
          <a:prstGeom prst="rect">
            <a:avLst/>
          </a:prstGeom>
          <a:noFill/>
          <a:ln/>
        </p:spPr>
        <p:txBody>
          <a:bodyPr wrap="square" lIns="0" tIns="0" rIns="0" bIns="0" rtlCol="0" anchor="t"/>
          <a:lstStyle/>
          <a:p>
            <a:pPr>
              <a:lnSpc>
                <a:spcPts val="6688"/>
              </a:lnSpc>
            </a:pPr>
            <a:r>
              <a:rPr lang="en-US" sz="6000" b="1" dirty="0">
                <a:solidFill>
                  <a:srgbClr val="7068F4"/>
                </a:solidFill>
                <a:latin typeface="Times New Roman" panose="02020603050405020304" pitchFamily="18" charset="0"/>
                <a:ea typeface="Barlow Bold" pitchFamily="34" charset="-122"/>
                <a:cs typeface="Times New Roman" panose="02020603050405020304" pitchFamily="18" charset="0"/>
              </a:rPr>
              <a:t>Literature Review: Categorization - Unimodal Approaches</a:t>
            </a:r>
            <a:endParaRPr lang="en-US" sz="6000" dirty="0">
              <a:latin typeface="Times New Roman" panose="02020603050405020304" pitchFamily="18" charset="0"/>
              <a:cs typeface="Times New Roman" panose="02020603050405020304" pitchFamily="18" charset="0"/>
            </a:endParaRPr>
          </a:p>
        </p:txBody>
      </p:sp>
      <p:sp>
        <p:nvSpPr>
          <p:cNvPr id="3" name="Shape 1"/>
          <p:cNvSpPr/>
          <p:nvPr/>
        </p:nvSpPr>
        <p:spPr>
          <a:xfrm>
            <a:off x="907554" y="3750022"/>
            <a:ext cx="5318075" cy="3591818"/>
          </a:xfrm>
          <a:prstGeom prst="roundRect">
            <a:avLst>
              <a:gd name="adj" fmla="val 3819"/>
            </a:avLst>
          </a:prstGeom>
          <a:noFill/>
          <a:ln/>
          <a:effectLst>
            <a:outerShdw blurRad="50800" dist="25400" dir="13500000" algn="bl" rotWithShape="0">
              <a:srgbClr val="FFFFFF">
                <a:alpha val="70000"/>
              </a:srgbClr>
            </a:outerShdw>
          </a:effectLst>
        </p:spPr>
      </p:sp>
      <p:pic>
        <p:nvPicPr>
          <p:cNvPr id="4" name="Image 0" descr="preencoded.png"/>
          <p:cNvPicPr>
            <a:picLocks noChangeAspect="1"/>
          </p:cNvPicPr>
          <p:nvPr/>
        </p:nvPicPr>
        <p:blipFill>
          <a:blip r:embed="rId3"/>
          <a:stretch>
            <a:fillRect/>
          </a:stretch>
        </p:blipFill>
        <p:spPr>
          <a:xfrm>
            <a:off x="907554" y="3721448"/>
            <a:ext cx="5318075" cy="114300"/>
          </a:xfrm>
          <a:prstGeom prst="rect">
            <a:avLst/>
          </a:prstGeom>
        </p:spPr>
      </p:pic>
      <p:pic>
        <p:nvPicPr>
          <p:cNvPr id="5" name="Image 1" descr="preencoded.png"/>
          <p:cNvPicPr>
            <a:picLocks noChangeAspect="1"/>
          </p:cNvPicPr>
          <p:nvPr/>
        </p:nvPicPr>
        <p:blipFill>
          <a:blip r:embed="rId4"/>
          <a:stretch>
            <a:fillRect/>
          </a:stretch>
        </p:blipFill>
        <p:spPr>
          <a:xfrm>
            <a:off x="3177630" y="3361136"/>
            <a:ext cx="777776" cy="777776"/>
          </a:xfrm>
          <a:prstGeom prst="rect">
            <a:avLst/>
          </a:prstGeom>
        </p:spPr>
      </p:pic>
      <p:pic>
        <p:nvPicPr>
          <p:cNvPr id="6" name="Image 2" descr="preencoded.png"/>
          <p:cNvPicPr>
            <a:picLocks noChangeAspect="1"/>
          </p:cNvPicPr>
          <p:nvPr/>
        </p:nvPicPr>
        <p:blipFill>
          <a:blip r:embed="rId5"/>
          <a:stretch>
            <a:fillRect/>
          </a:stretch>
        </p:blipFill>
        <p:spPr>
          <a:xfrm>
            <a:off x="3248537" y="3323899"/>
            <a:ext cx="635958" cy="795098"/>
          </a:xfrm>
          <a:prstGeom prst="rect">
            <a:avLst/>
          </a:prstGeom>
        </p:spPr>
      </p:pic>
      <p:sp>
        <p:nvSpPr>
          <p:cNvPr id="7" name="Text 2"/>
          <p:cNvSpPr/>
          <p:nvPr/>
        </p:nvSpPr>
        <p:spPr>
          <a:xfrm>
            <a:off x="1195387" y="4398169"/>
            <a:ext cx="4535538" cy="426393"/>
          </a:xfrm>
          <a:prstGeom prst="rect">
            <a:avLst/>
          </a:prstGeom>
          <a:noFill/>
          <a:ln/>
        </p:spPr>
        <p:txBody>
          <a:bodyPr wrap="none" lIns="0" tIns="0" rIns="0" bIns="0" rtlCol="0" anchor="t"/>
          <a:lstStyle/>
          <a:p>
            <a:pPr>
              <a:lnSpc>
                <a:spcPts val="3313"/>
              </a:lnSpc>
            </a:pPr>
            <a:r>
              <a:rPr lang="en-US" sz="2625" b="1" dirty="0">
                <a:solidFill>
                  <a:srgbClr val="272525"/>
                </a:solidFill>
                <a:latin typeface="Times New Roman" panose="02020603050405020304" pitchFamily="18" charset="0"/>
                <a:ea typeface="Barlow Bold" pitchFamily="34" charset="-122"/>
                <a:cs typeface="Times New Roman" panose="02020603050405020304" pitchFamily="18" charset="0"/>
              </a:rPr>
              <a:t>Facial Expression Recognition</a:t>
            </a:r>
            <a:endParaRPr lang="en-US" sz="2625" dirty="0">
              <a:latin typeface="Times New Roman" panose="02020603050405020304" pitchFamily="18" charset="0"/>
              <a:cs typeface="Times New Roman" panose="02020603050405020304" pitchFamily="18" charset="0"/>
            </a:endParaRPr>
          </a:p>
        </p:txBody>
      </p:sp>
      <p:sp>
        <p:nvSpPr>
          <p:cNvPr id="8" name="Text 3"/>
          <p:cNvSpPr/>
          <p:nvPr/>
        </p:nvSpPr>
        <p:spPr>
          <a:xfrm>
            <a:off x="1195388" y="4980086"/>
            <a:ext cx="4742409" cy="2073920"/>
          </a:xfrm>
          <a:prstGeom prst="rect">
            <a:avLst/>
          </a:prstGeom>
          <a:noFill/>
          <a:ln/>
        </p:spPr>
        <p:txBody>
          <a:bodyPr wrap="square" lIns="0" tIns="0" rIns="0" bIns="0" rtlCol="0" anchor="t"/>
          <a:lstStyle/>
          <a:p>
            <a:pPr>
              <a:lnSpc>
                <a:spcPts val="3250"/>
              </a:lnSpc>
            </a:pP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Primary nonverbal communication (55% of communication). Pioneering work by Ekman et al. on six basic emotions. Early methods include Gabor wavelets, LBP, WLD.</a:t>
            </a:r>
            <a:endParaRPr lang="en-US" sz="2400" dirty="0">
              <a:latin typeface="Times New Roman" panose="02020603050405020304" pitchFamily="18" charset="0"/>
              <a:cs typeface="Times New Roman" panose="02020603050405020304" pitchFamily="18" charset="0"/>
            </a:endParaRPr>
          </a:p>
        </p:txBody>
      </p:sp>
      <p:sp>
        <p:nvSpPr>
          <p:cNvPr id="9" name="Shape 4"/>
          <p:cNvSpPr/>
          <p:nvPr/>
        </p:nvSpPr>
        <p:spPr>
          <a:xfrm>
            <a:off x="6484888" y="3750022"/>
            <a:ext cx="5318075" cy="3591818"/>
          </a:xfrm>
          <a:prstGeom prst="roundRect">
            <a:avLst>
              <a:gd name="adj" fmla="val 3819"/>
            </a:avLst>
          </a:prstGeom>
          <a:noFill/>
          <a:ln/>
          <a:effectLst>
            <a:outerShdw blurRad="50800" dist="25400" dir="13500000" algn="bl" rotWithShape="0">
              <a:srgbClr val="FFFFFF">
                <a:alpha val="70000"/>
              </a:srgbClr>
            </a:outerShdw>
          </a:effectLst>
        </p:spPr>
      </p:sp>
      <p:pic>
        <p:nvPicPr>
          <p:cNvPr id="10" name="Image 3" descr="preencoded.png"/>
          <p:cNvPicPr>
            <a:picLocks noChangeAspect="1"/>
          </p:cNvPicPr>
          <p:nvPr/>
        </p:nvPicPr>
        <p:blipFill>
          <a:blip r:embed="rId3"/>
          <a:stretch>
            <a:fillRect/>
          </a:stretch>
        </p:blipFill>
        <p:spPr>
          <a:xfrm>
            <a:off x="6484888" y="3721448"/>
            <a:ext cx="5318075" cy="114300"/>
          </a:xfrm>
          <a:prstGeom prst="rect">
            <a:avLst/>
          </a:prstGeom>
        </p:spPr>
      </p:pic>
      <p:pic>
        <p:nvPicPr>
          <p:cNvPr id="11" name="Image 4" descr="preencoded.png"/>
          <p:cNvPicPr>
            <a:picLocks noChangeAspect="1"/>
          </p:cNvPicPr>
          <p:nvPr/>
        </p:nvPicPr>
        <p:blipFill>
          <a:blip r:embed="rId4"/>
          <a:stretch>
            <a:fillRect/>
          </a:stretch>
        </p:blipFill>
        <p:spPr>
          <a:xfrm>
            <a:off x="8754965" y="3361136"/>
            <a:ext cx="777776" cy="777776"/>
          </a:xfrm>
          <a:prstGeom prst="rect">
            <a:avLst/>
          </a:prstGeom>
        </p:spPr>
      </p:pic>
      <p:pic>
        <p:nvPicPr>
          <p:cNvPr id="12" name="Image 5" descr="preencoded.png"/>
          <p:cNvPicPr>
            <a:picLocks noChangeAspect="1"/>
          </p:cNvPicPr>
          <p:nvPr/>
        </p:nvPicPr>
        <p:blipFill>
          <a:blip r:embed="rId6"/>
          <a:stretch>
            <a:fillRect/>
          </a:stretch>
        </p:blipFill>
        <p:spPr>
          <a:xfrm>
            <a:off x="8805537" y="3295434"/>
            <a:ext cx="727204" cy="909178"/>
          </a:xfrm>
          <a:prstGeom prst="rect">
            <a:avLst/>
          </a:prstGeom>
        </p:spPr>
      </p:pic>
      <p:sp>
        <p:nvSpPr>
          <p:cNvPr id="13" name="Text 5"/>
          <p:cNvSpPr/>
          <p:nvPr/>
        </p:nvSpPr>
        <p:spPr>
          <a:xfrm>
            <a:off x="6772721" y="4398169"/>
            <a:ext cx="4356795" cy="426393"/>
          </a:xfrm>
          <a:prstGeom prst="rect">
            <a:avLst/>
          </a:prstGeom>
          <a:noFill/>
          <a:ln/>
        </p:spPr>
        <p:txBody>
          <a:bodyPr wrap="none" lIns="0" tIns="0" rIns="0" bIns="0" rtlCol="0" anchor="t"/>
          <a:lstStyle/>
          <a:p>
            <a:pPr>
              <a:lnSpc>
                <a:spcPts val="3313"/>
              </a:lnSpc>
            </a:pPr>
            <a:r>
              <a:rPr lang="en-US" sz="2625" b="1" dirty="0">
                <a:solidFill>
                  <a:srgbClr val="272525"/>
                </a:solidFill>
                <a:latin typeface="Times New Roman" panose="02020603050405020304" pitchFamily="18" charset="0"/>
                <a:ea typeface="Barlow Bold" pitchFamily="34" charset="-122"/>
                <a:cs typeface="Times New Roman" panose="02020603050405020304" pitchFamily="18" charset="0"/>
              </a:rPr>
              <a:t>Speech Emotion Recognition</a:t>
            </a:r>
            <a:endParaRPr lang="en-US" sz="2625" dirty="0">
              <a:latin typeface="Times New Roman" panose="02020603050405020304" pitchFamily="18" charset="0"/>
              <a:cs typeface="Times New Roman" panose="02020603050405020304" pitchFamily="18" charset="0"/>
            </a:endParaRPr>
          </a:p>
        </p:txBody>
      </p:sp>
      <p:sp>
        <p:nvSpPr>
          <p:cNvPr id="14" name="Text 6"/>
          <p:cNvSpPr/>
          <p:nvPr/>
        </p:nvSpPr>
        <p:spPr>
          <a:xfrm>
            <a:off x="6772722" y="4980087"/>
            <a:ext cx="4742409" cy="1659136"/>
          </a:xfrm>
          <a:prstGeom prst="rect">
            <a:avLst/>
          </a:prstGeom>
          <a:noFill/>
          <a:ln/>
        </p:spPr>
        <p:txBody>
          <a:bodyPr wrap="square" lIns="0" tIns="0" rIns="0" bIns="0" rtlCol="0" anchor="t"/>
          <a:lstStyle/>
          <a:p>
            <a:pPr>
              <a:lnSpc>
                <a:spcPts val="3250"/>
              </a:lnSpc>
            </a:pP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Analyzes vocal characteristics such as pitch, amplitude, and spectral tilt to infer emotional states from spoken language.</a:t>
            </a:r>
            <a:endParaRPr lang="en-US" sz="2400" dirty="0">
              <a:latin typeface="Times New Roman" panose="02020603050405020304" pitchFamily="18" charset="0"/>
              <a:cs typeface="Times New Roman" panose="02020603050405020304" pitchFamily="18" charset="0"/>
            </a:endParaRPr>
          </a:p>
        </p:txBody>
      </p:sp>
      <p:sp>
        <p:nvSpPr>
          <p:cNvPr id="15" name="Shape 7"/>
          <p:cNvSpPr/>
          <p:nvPr/>
        </p:nvSpPr>
        <p:spPr>
          <a:xfrm>
            <a:off x="12062223" y="3750022"/>
            <a:ext cx="5318075" cy="3591818"/>
          </a:xfrm>
          <a:prstGeom prst="roundRect">
            <a:avLst>
              <a:gd name="adj" fmla="val 3819"/>
            </a:avLst>
          </a:prstGeom>
          <a:noFill/>
          <a:ln/>
          <a:effectLst>
            <a:outerShdw blurRad="50800" dist="25400" dir="13500000" algn="bl" rotWithShape="0">
              <a:srgbClr val="FFFFFF">
                <a:alpha val="70000"/>
              </a:srgbClr>
            </a:outerShdw>
          </a:effectLst>
        </p:spPr>
      </p:sp>
      <p:pic>
        <p:nvPicPr>
          <p:cNvPr id="16" name="Image 6" descr="preencoded.png"/>
          <p:cNvPicPr>
            <a:picLocks noChangeAspect="1"/>
          </p:cNvPicPr>
          <p:nvPr/>
        </p:nvPicPr>
        <p:blipFill>
          <a:blip r:embed="rId3"/>
          <a:stretch>
            <a:fillRect/>
          </a:stretch>
        </p:blipFill>
        <p:spPr>
          <a:xfrm>
            <a:off x="12062223" y="3721448"/>
            <a:ext cx="5318075" cy="114300"/>
          </a:xfrm>
          <a:prstGeom prst="rect">
            <a:avLst/>
          </a:prstGeom>
        </p:spPr>
      </p:pic>
      <p:pic>
        <p:nvPicPr>
          <p:cNvPr id="17" name="Image 7" descr="preencoded.png"/>
          <p:cNvPicPr>
            <a:picLocks noChangeAspect="1"/>
          </p:cNvPicPr>
          <p:nvPr/>
        </p:nvPicPr>
        <p:blipFill>
          <a:blip r:embed="rId4"/>
          <a:stretch>
            <a:fillRect/>
          </a:stretch>
        </p:blipFill>
        <p:spPr>
          <a:xfrm>
            <a:off x="14332298" y="3361136"/>
            <a:ext cx="777776" cy="777776"/>
          </a:xfrm>
          <a:prstGeom prst="rect">
            <a:avLst/>
          </a:prstGeom>
        </p:spPr>
      </p:pic>
      <p:pic>
        <p:nvPicPr>
          <p:cNvPr id="18" name="Image 8" descr="preencoded.png"/>
          <p:cNvPicPr>
            <a:picLocks noChangeAspect="1"/>
          </p:cNvPicPr>
          <p:nvPr/>
        </p:nvPicPr>
        <p:blipFill>
          <a:blip r:embed="rId7"/>
          <a:stretch>
            <a:fillRect/>
          </a:stretch>
        </p:blipFill>
        <p:spPr>
          <a:xfrm>
            <a:off x="14241053" y="3262481"/>
            <a:ext cx="777775" cy="972403"/>
          </a:xfrm>
          <a:prstGeom prst="rect">
            <a:avLst/>
          </a:prstGeom>
        </p:spPr>
      </p:pic>
      <p:sp>
        <p:nvSpPr>
          <p:cNvPr id="19" name="Text 8"/>
          <p:cNvSpPr/>
          <p:nvPr/>
        </p:nvSpPr>
        <p:spPr>
          <a:xfrm>
            <a:off x="12350056" y="4398169"/>
            <a:ext cx="3411736" cy="426393"/>
          </a:xfrm>
          <a:prstGeom prst="rect">
            <a:avLst/>
          </a:prstGeom>
          <a:noFill/>
          <a:ln/>
        </p:spPr>
        <p:txBody>
          <a:bodyPr wrap="none" lIns="0" tIns="0" rIns="0" bIns="0" rtlCol="0" anchor="t"/>
          <a:lstStyle/>
          <a:p>
            <a:pPr>
              <a:lnSpc>
                <a:spcPts val="3313"/>
              </a:lnSpc>
            </a:pPr>
            <a:r>
              <a:rPr lang="en-US" sz="2625" b="1" dirty="0">
                <a:solidFill>
                  <a:srgbClr val="272525"/>
                </a:solidFill>
                <a:latin typeface="Times New Roman" panose="02020603050405020304" pitchFamily="18" charset="0"/>
                <a:ea typeface="Barlow Bold" pitchFamily="34" charset="-122"/>
                <a:cs typeface="Times New Roman" panose="02020603050405020304" pitchFamily="18" charset="0"/>
              </a:rPr>
              <a:t>Physiological Signals</a:t>
            </a:r>
            <a:endParaRPr lang="en-US" sz="2625" dirty="0">
              <a:latin typeface="Times New Roman" panose="02020603050405020304" pitchFamily="18" charset="0"/>
              <a:cs typeface="Times New Roman" panose="02020603050405020304" pitchFamily="18" charset="0"/>
            </a:endParaRPr>
          </a:p>
        </p:txBody>
      </p:sp>
      <p:sp>
        <p:nvSpPr>
          <p:cNvPr id="20" name="Text 9"/>
          <p:cNvSpPr/>
          <p:nvPr/>
        </p:nvSpPr>
        <p:spPr>
          <a:xfrm>
            <a:off x="12350056" y="4980087"/>
            <a:ext cx="4742409" cy="1659136"/>
          </a:xfrm>
          <a:prstGeom prst="rect">
            <a:avLst/>
          </a:prstGeom>
          <a:noFill/>
          <a:ln/>
        </p:spPr>
        <p:txBody>
          <a:bodyPr wrap="square" lIns="0" tIns="0" rIns="0" bIns="0" rtlCol="0" anchor="t"/>
          <a:lstStyle/>
          <a:p>
            <a:pPr>
              <a:lnSpc>
                <a:spcPts val="3250"/>
              </a:lnSpc>
            </a:pPr>
            <a:r>
              <a:rPr lang="en-US" sz="2400" dirty="0">
                <a:solidFill>
                  <a:srgbClr val="272525"/>
                </a:solidFill>
                <a:latin typeface="Times New Roman" panose="02020603050405020304" pitchFamily="18" charset="0"/>
                <a:ea typeface="Montserrat" pitchFamily="34" charset="-122"/>
                <a:cs typeface="Times New Roman" panose="02020603050405020304" pitchFamily="18" charset="0"/>
              </a:rPr>
              <a:t>Objective but less overt. Includes analysis of heart rate variability, skin conductance, and brain activity (e.g., EEG readings).</a:t>
            </a:r>
            <a:endParaRPr lang="en-US" sz="2400" dirty="0">
              <a:latin typeface="Times New Roman" panose="02020603050405020304" pitchFamily="18" charset="0"/>
              <a:cs typeface="Times New Roman" panose="02020603050405020304" pitchFamily="18" charset="0"/>
            </a:endParaRPr>
          </a:p>
        </p:txBody>
      </p:sp>
      <p:sp>
        <p:nvSpPr>
          <p:cNvPr id="21" name="Shape 10"/>
          <p:cNvSpPr/>
          <p:nvPr/>
        </p:nvSpPr>
        <p:spPr>
          <a:xfrm>
            <a:off x="907555" y="7633544"/>
            <a:ext cx="16472744" cy="1853356"/>
          </a:xfrm>
          <a:prstGeom prst="roundRect">
            <a:avLst>
              <a:gd name="adj" fmla="val 15388"/>
            </a:avLst>
          </a:prstGeom>
          <a:solidFill>
            <a:srgbClr val="FFB3B4"/>
          </a:solidFill>
          <a:ln/>
        </p:spPr>
      </p:sp>
      <p:pic>
        <p:nvPicPr>
          <p:cNvPr id="22" name="Image 9" descr="preencoded.png"/>
          <p:cNvPicPr>
            <a:picLocks noChangeAspect="1"/>
          </p:cNvPicPr>
          <p:nvPr/>
        </p:nvPicPr>
        <p:blipFill>
          <a:blip r:embed="rId8"/>
          <a:stretch>
            <a:fillRect/>
          </a:stretch>
        </p:blipFill>
        <p:spPr>
          <a:xfrm>
            <a:off x="1166813" y="8025854"/>
            <a:ext cx="323999" cy="259259"/>
          </a:xfrm>
          <a:prstGeom prst="rect">
            <a:avLst/>
          </a:prstGeom>
        </p:spPr>
      </p:pic>
      <p:sp>
        <p:nvSpPr>
          <p:cNvPr id="23" name="Text 11"/>
          <p:cNvSpPr/>
          <p:nvPr/>
        </p:nvSpPr>
        <p:spPr>
          <a:xfrm>
            <a:off x="1750070" y="7957542"/>
            <a:ext cx="15371118" cy="829568"/>
          </a:xfrm>
          <a:prstGeom prst="rect">
            <a:avLst/>
          </a:prstGeom>
          <a:noFill/>
          <a:ln/>
        </p:spPr>
        <p:txBody>
          <a:bodyPr wrap="square" lIns="0" tIns="0" rIns="0" bIns="0" rtlCol="0" anchor="t"/>
          <a:lstStyle/>
          <a:p>
            <a:pPr>
              <a:lnSpc>
                <a:spcPts val="3250"/>
              </a:lnSpc>
            </a:pPr>
            <a:r>
              <a:rPr lang="en-US" sz="3200" b="1" dirty="0">
                <a:solidFill>
                  <a:srgbClr val="000000"/>
                </a:solidFill>
                <a:latin typeface="Times New Roman" panose="02020603050405020304" pitchFamily="18" charset="0"/>
                <a:ea typeface="Montserrat" pitchFamily="34" charset="-122"/>
                <a:cs typeface="Times New Roman" panose="02020603050405020304" pitchFamily="18" charset="0"/>
              </a:rPr>
              <a:t>Overall Unimodal Limitation:</a:t>
            </a:r>
            <a:r>
              <a:rPr lang="en-US" sz="3200" dirty="0">
                <a:solidFill>
                  <a:srgbClr val="000000"/>
                </a:solidFill>
                <a:latin typeface="Times New Roman" panose="02020603050405020304" pitchFamily="18" charset="0"/>
                <a:ea typeface="Montserrat" pitchFamily="34" charset="-122"/>
                <a:cs typeface="Times New Roman" panose="02020603050405020304" pitchFamily="18" charset="0"/>
              </a:rPr>
              <a:t> Struggles to accurately judge emotion due to the complex interplay of cues and vulnerability to noise. Capturing the full spectrum of human emotion requires more.</a:t>
            </a:r>
            <a:endParaRPr lang="en-US" sz="32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8A56A45-53FF-F3D1-D368-3C5EF4454F0F}"/>
              </a:ext>
            </a:extLst>
          </p:cNvPr>
          <p:cNvSpPr txBox="1"/>
          <p:nvPr/>
        </p:nvSpPr>
        <p:spPr>
          <a:xfrm>
            <a:off x="16307544" y="9860013"/>
            <a:ext cx="1600200" cy="193029"/>
          </a:xfrm>
          <a:prstGeom prst="rect">
            <a:avLst/>
          </a:prstGeom>
          <a:solidFill>
            <a:srgbClr val="002253"/>
          </a:solidFill>
          <a:ln>
            <a:solidFill>
              <a:srgbClr val="002253"/>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2400" y="629740"/>
            <a:ext cx="14554944" cy="694730"/>
          </a:xfrm>
          <a:prstGeom prst="rect">
            <a:avLst/>
          </a:prstGeom>
          <a:noFill/>
          <a:ln/>
        </p:spPr>
        <p:txBody>
          <a:bodyPr wrap="none" lIns="0" tIns="0" rIns="0" bIns="0" rtlCol="0" anchor="t"/>
          <a:lstStyle/>
          <a:p>
            <a:pPr>
              <a:lnSpc>
                <a:spcPts val="5438"/>
              </a:lnSpc>
            </a:pPr>
            <a:r>
              <a:rPr lang="en-US" sz="5400" b="1" dirty="0">
                <a:solidFill>
                  <a:srgbClr val="7068F4"/>
                </a:solidFill>
                <a:latin typeface="Times New Roman" panose="02020603050405020304" pitchFamily="18" charset="0"/>
                <a:ea typeface="Barlow Bold" pitchFamily="34" charset="-122"/>
                <a:cs typeface="Times New Roman" panose="02020603050405020304" pitchFamily="18" charset="0"/>
              </a:rPr>
              <a:t>Literature Review: Categorization - Multimodal Approaches</a:t>
            </a:r>
            <a:endParaRPr lang="en-US" sz="5400" dirty="0">
              <a:latin typeface="Times New Roman" panose="02020603050405020304" pitchFamily="18" charset="0"/>
              <a:cs typeface="Times New Roman" panose="02020603050405020304" pitchFamily="18" charset="0"/>
            </a:endParaRPr>
          </a:p>
        </p:txBody>
      </p:sp>
      <p:sp>
        <p:nvSpPr>
          <p:cNvPr id="3" name="Text 1"/>
          <p:cNvSpPr/>
          <p:nvPr/>
        </p:nvSpPr>
        <p:spPr>
          <a:xfrm>
            <a:off x="708519" y="2379179"/>
            <a:ext cx="8147149" cy="675680"/>
          </a:xfrm>
          <a:prstGeom prst="rect">
            <a:avLst/>
          </a:prstGeom>
          <a:noFill/>
          <a:ln/>
        </p:spPr>
        <p:txBody>
          <a:bodyPr wrap="square" lIns="0" tIns="0" rIns="0" bIns="0" rtlCol="0" anchor="t"/>
          <a:lstStyle/>
          <a:p>
            <a:pPr>
              <a:lnSpc>
                <a:spcPts val="2625"/>
              </a:lnSpc>
            </a:pPr>
            <a:r>
              <a:rPr lang="en-US" sz="3200" b="1" dirty="0">
                <a:solidFill>
                  <a:srgbClr val="272525"/>
                </a:solidFill>
                <a:latin typeface="Times New Roman" panose="02020603050405020304" pitchFamily="18" charset="0"/>
                <a:ea typeface="Montserrat" pitchFamily="34" charset="-122"/>
                <a:cs typeface="Times New Roman" panose="02020603050405020304" pitchFamily="18" charset="0"/>
              </a:rPr>
              <a:t>Recognition:</a:t>
            </a:r>
            <a:r>
              <a:rPr lang="en-US" sz="3200" dirty="0">
                <a:solidFill>
                  <a:srgbClr val="272525"/>
                </a:solidFill>
                <a:latin typeface="Times New Roman" panose="02020603050405020304" pitchFamily="18" charset="0"/>
                <a:ea typeface="Montserrat" pitchFamily="34" charset="-122"/>
                <a:cs typeface="Times New Roman" panose="02020603050405020304" pitchFamily="18" charset="0"/>
              </a:rPr>
              <a:t> Human emotions are expressed through a rich combination of signals, making unimodal approaches insufficient.</a:t>
            </a:r>
            <a:endParaRPr lang="en-US" sz="3200" dirty="0">
              <a:latin typeface="Times New Roman" panose="02020603050405020304" pitchFamily="18" charset="0"/>
              <a:cs typeface="Times New Roman" panose="02020603050405020304" pitchFamily="18" charset="0"/>
            </a:endParaRPr>
          </a:p>
        </p:txBody>
      </p:sp>
      <p:sp>
        <p:nvSpPr>
          <p:cNvPr id="4" name="Text 2"/>
          <p:cNvSpPr/>
          <p:nvPr/>
        </p:nvSpPr>
        <p:spPr>
          <a:xfrm>
            <a:off x="728992" y="4251225"/>
            <a:ext cx="8147149" cy="1013520"/>
          </a:xfrm>
          <a:prstGeom prst="rect">
            <a:avLst/>
          </a:prstGeom>
          <a:noFill/>
          <a:ln/>
        </p:spPr>
        <p:txBody>
          <a:bodyPr wrap="square" lIns="0" tIns="0" rIns="0" bIns="0" rtlCol="0" anchor="t"/>
          <a:lstStyle/>
          <a:p>
            <a:pPr>
              <a:lnSpc>
                <a:spcPts val="2625"/>
              </a:lnSpc>
            </a:pPr>
            <a:r>
              <a:rPr lang="en-US" sz="3200" b="1" dirty="0">
                <a:solidFill>
                  <a:srgbClr val="272525"/>
                </a:solidFill>
                <a:latin typeface="Times New Roman" panose="02020603050405020304" pitchFamily="18" charset="0"/>
                <a:ea typeface="Montserrat" pitchFamily="34" charset="-122"/>
                <a:cs typeface="Times New Roman" panose="02020603050405020304" pitchFamily="18" charset="0"/>
              </a:rPr>
              <a:t>Goal of MER:</a:t>
            </a:r>
            <a:r>
              <a:rPr lang="en-US" sz="3200" dirty="0">
                <a:solidFill>
                  <a:srgbClr val="272525"/>
                </a:solidFill>
                <a:latin typeface="Times New Roman" panose="02020603050405020304" pitchFamily="18" charset="0"/>
                <a:ea typeface="Montserrat" pitchFamily="34" charset="-122"/>
                <a:cs typeface="Times New Roman" panose="02020603050405020304" pitchFamily="18" charset="0"/>
              </a:rPr>
              <a:t> Integrate information from sound, language, images, and physiological data for comprehensive and accurate understanding of human emotion.</a:t>
            </a:r>
            <a:endParaRPr lang="en-US" sz="3200" dirty="0">
              <a:latin typeface="Times New Roman" panose="02020603050405020304" pitchFamily="18" charset="0"/>
              <a:cs typeface="Times New Roman" panose="02020603050405020304" pitchFamily="18" charset="0"/>
            </a:endParaRPr>
          </a:p>
        </p:txBody>
      </p:sp>
      <p:sp>
        <p:nvSpPr>
          <p:cNvPr id="5" name="Text 3"/>
          <p:cNvSpPr/>
          <p:nvPr/>
        </p:nvSpPr>
        <p:spPr>
          <a:xfrm>
            <a:off x="708520" y="6323435"/>
            <a:ext cx="8147149" cy="675680"/>
          </a:xfrm>
          <a:prstGeom prst="rect">
            <a:avLst/>
          </a:prstGeom>
          <a:noFill/>
          <a:ln/>
        </p:spPr>
        <p:txBody>
          <a:bodyPr wrap="square" lIns="0" tIns="0" rIns="0" bIns="0" rtlCol="0" anchor="t"/>
          <a:lstStyle/>
          <a:p>
            <a:pPr>
              <a:lnSpc>
                <a:spcPts val="2625"/>
              </a:lnSpc>
            </a:pPr>
            <a:r>
              <a:rPr lang="en-US" sz="3200" b="1" dirty="0">
                <a:solidFill>
                  <a:srgbClr val="272525"/>
                </a:solidFill>
                <a:latin typeface="Times New Roman" panose="02020603050405020304" pitchFamily="18" charset="0"/>
                <a:ea typeface="Montserrat" pitchFamily="34" charset="-122"/>
                <a:cs typeface="Times New Roman" panose="02020603050405020304" pitchFamily="18" charset="0"/>
              </a:rPr>
              <a:t>Combinations:</a:t>
            </a:r>
            <a:r>
              <a:rPr lang="en-US" sz="3200" dirty="0">
                <a:solidFill>
                  <a:srgbClr val="272525"/>
                </a:solidFill>
                <a:latin typeface="Times New Roman" panose="02020603050405020304" pitchFamily="18" charset="0"/>
                <a:ea typeface="Montserrat" pitchFamily="34" charset="-122"/>
                <a:cs typeface="Times New Roman" panose="02020603050405020304" pitchFamily="18" charset="0"/>
              </a:rPr>
              <a:t> Common integrations include facial expressions + audio, audio + written text, and physiological signals + visual cues.</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708521" y="8191500"/>
            <a:ext cx="8147149" cy="675680"/>
          </a:xfrm>
          <a:prstGeom prst="rect">
            <a:avLst/>
          </a:prstGeom>
          <a:noFill/>
          <a:ln/>
        </p:spPr>
        <p:txBody>
          <a:bodyPr wrap="square" lIns="0" tIns="0" rIns="0" bIns="0" rtlCol="0" anchor="t"/>
          <a:lstStyle/>
          <a:p>
            <a:pPr>
              <a:lnSpc>
                <a:spcPts val="2625"/>
              </a:lnSpc>
            </a:pPr>
            <a:r>
              <a:rPr lang="en-US" sz="3200" b="1" dirty="0">
                <a:solidFill>
                  <a:srgbClr val="272525"/>
                </a:solidFill>
                <a:latin typeface="Times New Roman" panose="02020603050405020304" pitchFamily="18" charset="0"/>
                <a:ea typeface="Montserrat" pitchFamily="34" charset="-122"/>
                <a:cs typeface="Times New Roman" panose="02020603050405020304" pitchFamily="18" charset="0"/>
              </a:rPr>
              <a:t>Crucial for:</a:t>
            </a:r>
            <a:r>
              <a:rPr lang="en-US" sz="3200" dirty="0">
                <a:solidFill>
                  <a:srgbClr val="272525"/>
                </a:solidFill>
                <a:latin typeface="Times New Roman" panose="02020603050405020304" pitchFamily="18" charset="0"/>
                <a:ea typeface="Montserrat" pitchFamily="34" charset="-122"/>
                <a:cs typeface="Times New Roman" panose="02020603050405020304" pitchFamily="18" charset="0"/>
              </a:rPr>
              <a:t> Achieving a complete and nuanced comprehension of human emotions in real-world scenarios.</a:t>
            </a:r>
            <a:endParaRPr lang="en-US" sz="32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9982647" y="1998544"/>
            <a:ext cx="8147149" cy="8147149"/>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2859"/>
        </a:solidFill>
        <a:effectLst/>
      </p:bgPr>
    </p:bg>
    <p:spTree>
      <p:nvGrpSpPr>
        <p:cNvPr id="1" name=""/>
        <p:cNvGrpSpPr/>
        <p:nvPr/>
      </p:nvGrpSpPr>
      <p:grpSpPr>
        <a:xfrm>
          <a:off x="0" y="0"/>
          <a:ext cx="0" cy="0"/>
          <a:chOff x="0" y="0"/>
          <a:chExt cx="0" cy="0"/>
        </a:xfrm>
      </p:grpSpPr>
      <p:sp>
        <p:nvSpPr>
          <p:cNvPr id="2" name="Freeform 2"/>
          <p:cNvSpPr/>
          <p:nvPr/>
        </p:nvSpPr>
        <p:spPr>
          <a:xfrm rot="-5909350">
            <a:off x="9346768" y="9286979"/>
            <a:ext cx="10644941" cy="9016965"/>
          </a:xfrm>
          <a:custGeom>
            <a:avLst/>
            <a:gdLst/>
            <a:ahLst/>
            <a:cxnLst/>
            <a:rect l="l" t="t" r="r" b="b"/>
            <a:pathLst>
              <a:path w="10644941" h="9016965">
                <a:moveTo>
                  <a:pt x="0" y="0"/>
                </a:moveTo>
                <a:lnTo>
                  <a:pt x="10644941" y="0"/>
                </a:lnTo>
                <a:lnTo>
                  <a:pt x="10644941" y="9016966"/>
                </a:lnTo>
                <a:lnTo>
                  <a:pt x="0" y="9016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148361">
            <a:off x="11213849" y="-7259941"/>
            <a:ext cx="10644941" cy="9016965"/>
          </a:xfrm>
          <a:custGeom>
            <a:avLst/>
            <a:gdLst/>
            <a:ahLst/>
            <a:cxnLst/>
            <a:rect l="l" t="t" r="r" b="b"/>
            <a:pathLst>
              <a:path w="10644941" h="9016965">
                <a:moveTo>
                  <a:pt x="0" y="0"/>
                </a:moveTo>
                <a:lnTo>
                  <a:pt x="10644941" y="0"/>
                </a:lnTo>
                <a:lnTo>
                  <a:pt x="10644941" y="9016965"/>
                </a:lnTo>
                <a:lnTo>
                  <a:pt x="0" y="9016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3987862" y="4986384"/>
            <a:ext cx="6608344" cy="7046969"/>
            <a:chOff x="0" y="19051"/>
            <a:chExt cx="8811125" cy="9395958"/>
          </a:xfrm>
        </p:grpSpPr>
        <p:sp>
          <p:nvSpPr>
            <p:cNvPr id="10" name="TextBox 10"/>
            <p:cNvSpPr txBox="1"/>
            <p:nvPr/>
          </p:nvSpPr>
          <p:spPr>
            <a:xfrm>
              <a:off x="0" y="19051"/>
              <a:ext cx="8811125" cy="1231107"/>
            </a:xfrm>
            <a:prstGeom prst="rect">
              <a:avLst/>
            </a:prstGeom>
          </p:spPr>
          <p:txBody>
            <a:bodyPr lIns="0" tIns="0" rIns="0" bIns="0" rtlCol="0" anchor="t">
              <a:spAutoFit/>
            </a:bodyPr>
            <a:lstStyle/>
            <a:p>
              <a:pPr marL="0" lvl="0" indent="0" algn="l">
                <a:lnSpc>
                  <a:spcPts val="7150"/>
                </a:lnSpc>
                <a:spcBef>
                  <a:spcPct val="0"/>
                </a:spcBef>
              </a:pPr>
              <a:endParaRPr lang="en-US" sz="6500" b="1" u="none" strike="noStrike" dirty="0">
                <a:solidFill>
                  <a:schemeClr val="bg1"/>
                </a:solidFill>
                <a:latin typeface="Times New Roman" panose="02020603050405020304" pitchFamily="18" charset="0"/>
                <a:ea typeface="Helios Extended Bold"/>
                <a:cs typeface="Times New Roman" panose="02020603050405020304" pitchFamily="18" charset="0"/>
                <a:sym typeface="Helios Extended Bold"/>
              </a:endParaRPr>
            </a:p>
          </p:txBody>
        </p:sp>
        <p:sp>
          <p:nvSpPr>
            <p:cNvPr id="11" name="TextBox 11"/>
            <p:cNvSpPr txBox="1"/>
            <p:nvPr/>
          </p:nvSpPr>
          <p:spPr>
            <a:xfrm>
              <a:off x="0" y="8857164"/>
              <a:ext cx="8811125" cy="557845"/>
            </a:xfrm>
            <a:prstGeom prst="rect">
              <a:avLst/>
            </a:prstGeom>
          </p:spPr>
          <p:txBody>
            <a:bodyPr lIns="0" tIns="0" rIns="0" bIns="0" rtlCol="0" anchor="t">
              <a:spAutoFit/>
            </a:bodyPr>
            <a:lstStyle/>
            <a:p>
              <a:pPr marL="0" lvl="0" indent="0" algn="l">
                <a:lnSpc>
                  <a:spcPts val="3600"/>
                </a:lnSpc>
                <a:spcBef>
                  <a:spcPct val="0"/>
                </a:spcBef>
              </a:pPr>
              <a:endParaRPr lang="en-US" sz="2400" spc="-48" dirty="0">
                <a:solidFill>
                  <a:schemeClr val="bg1"/>
                </a:solidFill>
                <a:latin typeface="Times New Roman" panose="02020603050405020304" pitchFamily="18" charset="0"/>
                <a:ea typeface="Be Vietnam"/>
                <a:cs typeface="Times New Roman" panose="02020603050405020304" pitchFamily="18" charset="0"/>
                <a:sym typeface="Be Vietnam"/>
              </a:endParaRPr>
            </a:p>
          </p:txBody>
        </p:sp>
      </p:grpSp>
      <p:sp>
        <p:nvSpPr>
          <p:cNvPr id="12" name="Rounded Rectangle 1">
            <a:extLst>
              <a:ext uri="{FF2B5EF4-FFF2-40B4-BE49-F238E27FC236}">
                <a16:creationId xmlns:a16="http://schemas.microsoft.com/office/drawing/2014/main" id="{A3BE768E-F182-ADB6-C745-176102CD3321}"/>
              </a:ext>
            </a:extLst>
          </p:cNvPr>
          <p:cNvSpPr/>
          <p:nvPr/>
        </p:nvSpPr>
        <p:spPr>
          <a:xfrm>
            <a:off x="5333827" y="2954580"/>
            <a:ext cx="7177177" cy="3812875"/>
          </a:xfrm>
          <a:custGeom>
            <a:avLst/>
            <a:gdLst/>
            <a:ahLst/>
            <a:cxnLst/>
            <a:rect l="0" t="0" r="0" b="0"/>
            <a:pathLst>
              <a:path w="7177177" h="3812875">
                <a:moveTo>
                  <a:pt x="7177177" y="1906437"/>
                </a:moveTo>
                <a:lnTo>
                  <a:pt x="3589656" y="1906437"/>
                </a:lnTo>
                <a:moveTo>
                  <a:pt x="3589656" y="1906437"/>
                </a:moveTo>
                <a:lnTo>
                  <a:pt x="0" y="1906437"/>
                </a:lnTo>
                <a:moveTo>
                  <a:pt x="3589656" y="1906437"/>
                </a:moveTo>
                <a:lnTo>
                  <a:pt x="3589656" y="0"/>
                </a:lnTo>
                <a:moveTo>
                  <a:pt x="3589656" y="1906437"/>
                </a:moveTo>
                <a:lnTo>
                  <a:pt x="3589656" y="3812875"/>
                </a:lnTo>
              </a:path>
            </a:pathLst>
          </a:custGeom>
          <a:noFill/>
          <a:ln w="14017">
            <a:solidFill>
              <a:srgbClr val="484848"/>
            </a:solidFill>
            <a:prstDash val="dash"/>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6226874A-728F-A5DA-284B-F580919893E3}"/>
              </a:ext>
            </a:extLst>
          </p:cNvPr>
          <p:cNvGrpSpPr/>
          <p:nvPr/>
        </p:nvGrpSpPr>
        <p:grpSpPr>
          <a:xfrm>
            <a:off x="9526103" y="2322944"/>
            <a:ext cx="2734123" cy="2313526"/>
            <a:chOff x="4373592" y="1233577"/>
            <a:chExt cx="1570007" cy="1570007"/>
          </a:xfrm>
        </p:grpSpPr>
        <p:sp>
          <p:nvSpPr>
            <p:cNvPr id="14" name="Rounded Rectangle 2">
              <a:extLst>
                <a:ext uri="{FF2B5EF4-FFF2-40B4-BE49-F238E27FC236}">
                  <a16:creationId xmlns:a16="http://schemas.microsoft.com/office/drawing/2014/main" id="{B9CF8FD4-5E32-C100-737F-1034EE8EA531}"/>
                </a:ext>
              </a:extLst>
            </p:cNvPr>
            <p:cNvSpPr/>
            <p:nvPr/>
          </p:nvSpPr>
          <p:spPr>
            <a:xfrm>
              <a:off x="4597879" y="2355011"/>
              <a:ext cx="1345720" cy="224286"/>
            </a:xfrm>
            <a:custGeom>
              <a:avLst/>
              <a:gdLst/>
              <a:ahLst/>
              <a:cxnLst/>
              <a:rect l="0" t="0" r="0" b="0"/>
              <a:pathLst>
                <a:path w="1345720" h="224286">
                  <a:moveTo>
                    <a:pt x="1345720" y="0"/>
                  </a:moveTo>
                  <a:lnTo>
                    <a:pt x="336430" y="224286"/>
                  </a:lnTo>
                  <a:lnTo>
                    <a:pt x="0" y="224286"/>
                  </a:lnTo>
                  <a:lnTo>
                    <a:pt x="224286" y="0"/>
                  </a:lnTo>
                  <a:close/>
                </a:path>
              </a:pathLst>
            </a:custGeom>
            <a:solidFill>
              <a:srgbClr val="DCE9FF"/>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15" name="Rounded Rectangle 3">
              <a:extLst>
                <a:ext uri="{FF2B5EF4-FFF2-40B4-BE49-F238E27FC236}">
                  <a16:creationId xmlns:a16="http://schemas.microsoft.com/office/drawing/2014/main" id="{FEBFB2F6-D8A6-BFB2-83A9-3747E575CB1A}"/>
                </a:ext>
              </a:extLst>
            </p:cNvPr>
            <p:cNvSpPr/>
            <p:nvPr/>
          </p:nvSpPr>
          <p:spPr>
            <a:xfrm>
              <a:off x="4597879" y="1233577"/>
              <a:ext cx="224286" cy="1345720"/>
            </a:xfrm>
            <a:custGeom>
              <a:avLst/>
              <a:gdLst/>
              <a:ahLst/>
              <a:cxnLst/>
              <a:rect l="0" t="0" r="0" b="0"/>
              <a:pathLst>
                <a:path w="224286" h="1345720">
                  <a:moveTo>
                    <a:pt x="0" y="1345720"/>
                  </a:moveTo>
                  <a:lnTo>
                    <a:pt x="0" y="1009290"/>
                  </a:lnTo>
                  <a:lnTo>
                    <a:pt x="224286" y="0"/>
                  </a:lnTo>
                  <a:lnTo>
                    <a:pt x="224286" y="1121433"/>
                  </a:lnTo>
                  <a:close/>
                </a:path>
              </a:pathLst>
            </a:custGeom>
            <a:solidFill>
              <a:srgbClr val="DCE9FF"/>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16" name="Rounded Rectangle 4">
              <a:extLst>
                <a:ext uri="{FF2B5EF4-FFF2-40B4-BE49-F238E27FC236}">
                  <a16:creationId xmlns:a16="http://schemas.microsoft.com/office/drawing/2014/main" id="{A2A6AB56-3D56-5C72-CF7C-EF4187B118FE}"/>
                </a:ext>
              </a:extLst>
            </p:cNvPr>
            <p:cNvSpPr/>
            <p:nvPr/>
          </p:nvSpPr>
          <p:spPr>
            <a:xfrm>
              <a:off x="4373592" y="1570007"/>
              <a:ext cx="1233577" cy="1233577"/>
            </a:xfrm>
            <a:custGeom>
              <a:avLst/>
              <a:gdLst/>
              <a:ahLst/>
              <a:cxnLst/>
              <a:rect l="0" t="0" r="0" b="0"/>
              <a:pathLst>
                <a:path w="1233577" h="1233577">
                  <a:moveTo>
                    <a:pt x="558558" y="1009290"/>
                  </a:moveTo>
                  <a:lnTo>
                    <a:pt x="1233577" y="859766"/>
                  </a:lnTo>
                  <a:lnTo>
                    <a:pt x="1233577" y="1233577"/>
                  </a:lnTo>
                  <a:lnTo>
                    <a:pt x="0" y="1233577"/>
                  </a:lnTo>
                  <a:lnTo>
                    <a:pt x="0" y="0"/>
                  </a:lnTo>
                  <a:lnTo>
                    <a:pt x="373811" y="0"/>
                  </a:lnTo>
                  <a:lnTo>
                    <a:pt x="224286" y="672860"/>
                  </a:lnTo>
                  <a:lnTo>
                    <a:pt x="224286" y="1009290"/>
                  </a:lnTo>
                  <a:close/>
                </a:path>
              </a:pathLst>
            </a:custGeom>
            <a:solidFill>
              <a:srgbClr val="DCE9FF"/>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17" name="Rounded Rectangle 5">
              <a:extLst>
                <a:ext uri="{FF2B5EF4-FFF2-40B4-BE49-F238E27FC236}">
                  <a16:creationId xmlns:a16="http://schemas.microsoft.com/office/drawing/2014/main" id="{694B8DC4-D7B9-C7E9-6F10-07F992B3BF1E}"/>
                </a:ext>
              </a:extLst>
            </p:cNvPr>
            <p:cNvSpPr/>
            <p:nvPr/>
          </p:nvSpPr>
          <p:spPr>
            <a:xfrm>
              <a:off x="4822166" y="1233577"/>
              <a:ext cx="1121433" cy="1121433"/>
            </a:xfrm>
            <a:custGeom>
              <a:avLst/>
              <a:gdLst/>
              <a:ahLst/>
              <a:cxnLst/>
              <a:rect l="0" t="0" r="0" b="0"/>
              <a:pathLst>
                <a:path w="1121433" h="1121433">
                  <a:moveTo>
                    <a:pt x="1121433" y="1121433"/>
                  </a:moveTo>
                  <a:lnTo>
                    <a:pt x="0" y="1121433"/>
                  </a:lnTo>
                  <a:lnTo>
                    <a:pt x="0" y="0"/>
                  </a:lnTo>
                  <a:lnTo>
                    <a:pt x="1121433" y="0"/>
                  </a:lnTo>
                  <a:close/>
                </a:path>
              </a:pathLst>
            </a:custGeom>
            <a:solidFill>
              <a:srgbClr val="DCE9FF"/>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18" name="Rounded Rectangle 6">
              <a:extLst>
                <a:ext uri="{FF2B5EF4-FFF2-40B4-BE49-F238E27FC236}">
                  <a16:creationId xmlns:a16="http://schemas.microsoft.com/office/drawing/2014/main" id="{DC6F3112-25AF-E48F-2179-997F25FE4587}"/>
                </a:ext>
              </a:extLst>
            </p:cNvPr>
            <p:cNvSpPr/>
            <p:nvPr/>
          </p:nvSpPr>
          <p:spPr>
            <a:xfrm>
              <a:off x="4597879" y="2355011"/>
              <a:ext cx="1345720" cy="224286"/>
            </a:xfrm>
            <a:custGeom>
              <a:avLst/>
              <a:gdLst/>
              <a:ahLst/>
              <a:cxnLst/>
              <a:rect l="0" t="0" r="0" b="0"/>
              <a:pathLst>
                <a:path w="1345720" h="224286">
                  <a:moveTo>
                    <a:pt x="1345720" y="0"/>
                  </a:moveTo>
                  <a:lnTo>
                    <a:pt x="336430" y="224286"/>
                  </a:lnTo>
                  <a:lnTo>
                    <a:pt x="0" y="224286"/>
                  </a:lnTo>
                  <a:lnTo>
                    <a:pt x="224286" y="0"/>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19" name="Rounded Rectangle 7">
              <a:extLst>
                <a:ext uri="{FF2B5EF4-FFF2-40B4-BE49-F238E27FC236}">
                  <a16:creationId xmlns:a16="http://schemas.microsoft.com/office/drawing/2014/main" id="{42AD40AB-C628-C43E-2E3D-E1804FE83A93}"/>
                </a:ext>
              </a:extLst>
            </p:cNvPr>
            <p:cNvSpPr/>
            <p:nvPr/>
          </p:nvSpPr>
          <p:spPr>
            <a:xfrm>
              <a:off x="4597879" y="1233577"/>
              <a:ext cx="224286" cy="1345720"/>
            </a:xfrm>
            <a:custGeom>
              <a:avLst/>
              <a:gdLst/>
              <a:ahLst/>
              <a:cxnLst/>
              <a:rect l="0" t="0" r="0" b="0"/>
              <a:pathLst>
                <a:path w="224286" h="1345720">
                  <a:moveTo>
                    <a:pt x="0" y="1345720"/>
                  </a:moveTo>
                  <a:lnTo>
                    <a:pt x="0" y="1009290"/>
                  </a:lnTo>
                  <a:lnTo>
                    <a:pt x="224286" y="0"/>
                  </a:lnTo>
                  <a:lnTo>
                    <a:pt x="224286" y="1121433"/>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20" name="Rounded Rectangle 8">
              <a:extLst>
                <a:ext uri="{FF2B5EF4-FFF2-40B4-BE49-F238E27FC236}">
                  <a16:creationId xmlns:a16="http://schemas.microsoft.com/office/drawing/2014/main" id="{341F3E82-3B55-BCA1-8809-A66470BB3311}"/>
                </a:ext>
              </a:extLst>
            </p:cNvPr>
            <p:cNvSpPr/>
            <p:nvPr/>
          </p:nvSpPr>
          <p:spPr>
            <a:xfrm>
              <a:off x="4373592" y="1570007"/>
              <a:ext cx="1233577" cy="1233577"/>
            </a:xfrm>
            <a:custGeom>
              <a:avLst/>
              <a:gdLst/>
              <a:ahLst/>
              <a:cxnLst/>
              <a:rect l="0" t="0" r="0" b="0"/>
              <a:pathLst>
                <a:path w="1233577" h="1233577">
                  <a:moveTo>
                    <a:pt x="558558" y="1009290"/>
                  </a:moveTo>
                  <a:lnTo>
                    <a:pt x="1233577" y="859766"/>
                  </a:lnTo>
                  <a:lnTo>
                    <a:pt x="1233577" y="1233577"/>
                  </a:lnTo>
                  <a:lnTo>
                    <a:pt x="0" y="1233577"/>
                  </a:lnTo>
                  <a:lnTo>
                    <a:pt x="0" y="0"/>
                  </a:lnTo>
                  <a:lnTo>
                    <a:pt x="373811" y="0"/>
                  </a:lnTo>
                  <a:lnTo>
                    <a:pt x="224286" y="672860"/>
                  </a:lnTo>
                  <a:lnTo>
                    <a:pt x="224286" y="1009290"/>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21" name="Rounded Rectangle 9">
              <a:extLst>
                <a:ext uri="{FF2B5EF4-FFF2-40B4-BE49-F238E27FC236}">
                  <a16:creationId xmlns:a16="http://schemas.microsoft.com/office/drawing/2014/main" id="{7BEBFCA5-65AA-C056-2BA4-A00CC0AFA71C}"/>
                </a:ext>
              </a:extLst>
            </p:cNvPr>
            <p:cNvSpPr/>
            <p:nvPr/>
          </p:nvSpPr>
          <p:spPr>
            <a:xfrm>
              <a:off x="4822166" y="1233577"/>
              <a:ext cx="1121433" cy="1121433"/>
            </a:xfrm>
            <a:custGeom>
              <a:avLst/>
              <a:gdLst/>
              <a:ahLst/>
              <a:cxnLst/>
              <a:rect l="0" t="0" r="0" b="0"/>
              <a:pathLst>
                <a:path w="1121433" h="1121433">
                  <a:moveTo>
                    <a:pt x="1121433" y="1121433"/>
                  </a:moveTo>
                  <a:lnTo>
                    <a:pt x="0" y="1121433"/>
                  </a:lnTo>
                  <a:lnTo>
                    <a:pt x="0" y="0"/>
                  </a:lnTo>
                  <a:lnTo>
                    <a:pt x="1121433" y="0"/>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grpSp>
      <p:grpSp>
        <p:nvGrpSpPr>
          <p:cNvPr id="22" name="Group 21">
            <a:extLst>
              <a:ext uri="{FF2B5EF4-FFF2-40B4-BE49-F238E27FC236}">
                <a16:creationId xmlns:a16="http://schemas.microsoft.com/office/drawing/2014/main" id="{D6464C37-4915-A36B-ECFC-E3AA36ADF134}"/>
              </a:ext>
            </a:extLst>
          </p:cNvPr>
          <p:cNvGrpSpPr/>
          <p:nvPr/>
        </p:nvGrpSpPr>
        <p:grpSpPr>
          <a:xfrm>
            <a:off x="9673429" y="5215621"/>
            <a:ext cx="2578915" cy="2919078"/>
            <a:chOff x="4373592" y="3476445"/>
            <a:chExt cx="1570007" cy="1570007"/>
          </a:xfrm>
        </p:grpSpPr>
        <p:sp>
          <p:nvSpPr>
            <p:cNvPr id="23" name="Rounded Rectangle 11">
              <a:extLst>
                <a:ext uri="{FF2B5EF4-FFF2-40B4-BE49-F238E27FC236}">
                  <a16:creationId xmlns:a16="http://schemas.microsoft.com/office/drawing/2014/main" id="{6AEEFD7F-1CEF-8666-2B24-A00A3110B71C}"/>
                </a:ext>
              </a:extLst>
            </p:cNvPr>
            <p:cNvSpPr/>
            <p:nvPr/>
          </p:nvSpPr>
          <p:spPr>
            <a:xfrm>
              <a:off x="4597879" y="3700732"/>
              <a:ext cx="1345720" cy="224286"/>
            </a:xfrm>
            <a:custGeom>
              <a:avLst/>
              <a:gdLst/>
              <a:ahLst/>
              <a:cxnLst/>
              <a:rect l="0" t="0" r="0" b="0"/>
              <a:pathLst>
                <a:path w="1345720" h="224286">
                  <a:moveTo>
                    <a:pt x="224286" y="224286"/>
                  </a:moveTo>
                  <a:lnTo>
                    <a:pt x="0" y="0"/>
                  </a:lnTo>
                  <a:lnTo>
                    <a:pt x="336430" y="0"/>
                  </a:lnTo>
                  <a:lnTo>
                    <a:pt x="1345720" y="224286"/>
                  </a:lnTo>
                  <a:close/>
                </a:path>
              </a:pathLst>
            </a:custGeom>
            <a:solidFill>
              <a:srgbClr val="D1F4FF"/>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24" name="Rounded Rectangle 12">
              <a:extLst>
                <a:ext uri="{FF2B5EF4-FFF2-40B4-BE49-F238E27FC236}">
                  <a16:creationId xmlns:a16="http://schemas.microsoft.com/office/drawing/2014/main" id="{60562383-17D5-53B6-E69E-DB8EEFA494A3}"/>
                </a:ext>
              </a:extLst>
            </p:cNvPr>
            <p:cNvSpPr/>
            <p:nvPr/>
          </p:nvSpPr>
          <p:spPr>
            <a:xfrm>
              <a:off x="4597879" y="3700732"/>
              <a:ext cx="224286" cy="1345720"/>
            </a:xfrm>
            <a:custGeom>
              <a:avLst/>
              <a:gdLst/>
              <a:ahLst/>
              <a:cxnLst/>
              <a:rect l="0" t="0" r="0" b="0"/>
              <a:pathLst>
                <a:path w="224286" h="1345720">
                  <a:moveTo>
                    <a:pt x="224286" y="224286"/>
                  </a:moveTo>
                  <a:lnTo>
                    <a:pt x="224286" y="1345720"/>
                  </a:lnTo>
                  <a:lnTo>
                    <a:pt x="0" y="336430"/>
                  </a:lnTo>
                  <a:lnTo>
                    <a:pt x="0" y="0"/>
                  </a:lnTo>
                  <a:close/>
                </a:path>
              </a:pathLst>
            </a:custGeom>
            <a:solidFill>
              <a:srgbClr val="D1F4FF"/>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25" name="Rounded Rectangle 13">
              <a:extLst>
                <a:ext uri="{FF2B5EF4-FFF2-40B4-BE49-F238E27FC236}">
                  <a16:creationId xmlns:a16="http://schemas.microsoft.com/office/drawing/2014/main" id="{52A4E905-D578-A88F-3ABD-D7D9D1D1C53A}"/>
                </a:ext>
              </a:extLst>
            </p:cNvPr>
            <p:cNvSpPr/>
            <p:nvPr/>
          </p:nvSpPr>
          <p:spPr>
            <a:xfrm>
              <a:off x="4373592" y="3476445"/>
              <a:ext cx="1345720" cy="1233577"/>
            </a:xfrm>
            <a:custGeom>
              <a:avLst/>
              <a:gdLst/>
              <a:ahLst/>
              <a:cxnLst/>
              <a:rect l="0" t="0" r="0" b="0"/>
              <a:pathLst>
                <a:path w="1233577" h="1233577">
                  <a:moveTo>
                    <a:pt x="224286" y="224286"/>
                  </a:moveTo>
                  <a:lnTo>
                    <a:pt x="224286" y="560716"/>
                  </a:lnTo>
                  <a:lnTo>
                    <a:pt x="373811" y="1233577"/>
                  </a:lnTo>
                  <a:lnTo>
                    <a:pt x="0" y="1233577"/>
                  </a:lnTo>
                  <a:lnTo>
                    <a:pt x="0" y="0"/>
                  </a:lnTo>
                  <a:lnTo>
                    <a:pt x="1233577" y="0"/>
                  </a:lnTo>
                  <a:lnTo>
                    <a:pt x="1233577" y="373811"/>
                  </a:lnTo>
                  <a:lnTo>
                    <a:pt x="558558" y="224286"/>
                  </a:lnTo>
                  <a:close/>
                </a:path>
              </a:pathLst>
            </a:custGeom>
            <a:solidFill>
              <a:srgbClr val="D1F4FF"/>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26" name="Rounded Rectangle 14">
              <a:extLst>
                <a:ext uri="{FF2B5EF4-FFF2-40B4-BE49-F238E27FC236}">
                  <a16:creationId xmlns:a16="http://schemas.microsoft.com/office/drawing/2014/main" id="{66638887-73D3-1FB2-2802-E5C165D9846D}"/>
                </a:ext>
              </a:extLst>
            </p:cNvPr>
            <p:cNvSpPr/>
            <p:nvPr/>
          </p:nvSpPr>
          <p:spPr>
            <a:xfrm>
              <a:off x="4822166" y="3925018"/>
              <a:ext cx="1121433" cy="1121433"/>
            </a:xfrm>
            <a:custGeom>
              <a:avLst/>
              <a:gdLst/>
              <a:ahLst/>
              <a:cxnLst/>
              <a:rect l="0" t="0" r="0" b="0"/>
              <a:pathLst>
                <a:path w="1121433" h="1121433">
                  <a:moveTo>
                    <a:pt x="1121433" y="1121433"/>
                  </a:moveTo>
                  <a:lnTo>
                    <a:pt x="0" y="1121433"/>
                  </a:lnTo>
                  <a:lnTo>
                    <a:pt x="0" y="0"/>
                  </a:lnTo>
                  <a:lnTo>
                    <a:pt x="1121433" y="0"/>
                  </a:lnTo>
                  <a:close/>
                </a:path>
              </a:pathLst>
            </a:custGeom>
            <a:solidFill>
              <a:srgbClr val="D1F4FF"/>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27" name="Rounded Rectangle 15">
              <a:extLst>
                <a:ext uri="{FF2B5EF4-FFF2-40B4-BE49-F238E27FC236}">
                  <a16:creationId xmlns:a16="http://schemas.microsoft.com/office/drawing/2014/main" id="{E1C06480-3E86-17D5-1B3F-0EB729AFCEEE}"/>
                </a:ext>
              </a:extLst>
            </p:cNvPr>
            <p:cNvSpPr/>
            <p:nvPr/>
          </p:nvSpPr>
          <p:spPr>
            <a:xfrm>
              <a:off x="4597879" y="3700732"/>
              <a:ext cx="1345720" cy="224286"/>
            </a:xfrm>
            <a:custGeom>
              <a:avLst/>
              <a:gdLst/>
              <a:ahLst/>
              <a:cxnLst/>
              <a:rect l="0" t="0" r="0" b="0"/>
              <a:pathLst>
                <a:path w="1345720" h="224286">
                  <a:moveTo>
                    <a:pt x="224286" y="224286"/>
                  </a:moveTo>
                  <a:lnTo>
                    <a:pt x="0" y="0"/>
                  </a:lnTo>
                  <a:lnTo>
                    <a:pt x="336430" y="0"/>
                  </a:lnTo>
                  <a:lnTo>
                    <a:pt x="1345720" y="224286"/>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28" name="Rounded Rectangle 16">
              <a:extLst>
                <a:ext uri="{FF2B5EF4-FFF2-40B4-BE49-F238E27FC236}">
                  <a16:creationId xmlns:a16="http://schemas.microsoft.com/office/drawing/2014/main" id="{94D1C6B6-8709-EB4B-77F9-522AB1C2D882}"/>
                </a:ext>
              </a:extLst>
            </p:cNvPr>
            <p:cNvSpPr/>
            <p:nvPr/>
          </p:nvSpPr>
          <p:spPr>
            <a:xfrm>
              <a:off x="4597879" y="3700732"/>
              <a:ext cx="224286" cy="1345720"/>
            </a:xfrm>
            <a:custGeom>
              <a:avLst/>
              <a:gdLst/>
              <a:ahLst/>
              <a:cxnLst/>
              <a:rect l="0" t="0" r="0" b="0"/>
              <a:pathLst>
                <a:path w="224286" h="1345720">
                  <a:moveTo>
                    <a:pt x="224286" y="224286"/>
                  </a:moveTo>
                  <a:lnTo>
                    <a:pt x="224286" y="1345720"/>
                  </a:lnTo>
                  <a:lnTo>
                    <a:pt x="0" y="336430"/>
                  </a:lnTo>
                  <a:lnTo>
                    <a:pt x="0" y="0"/>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29" name="Rounded Rectangle 17">
              <a:extLst>
                <a:ext uri="{FF2B5EF4-FFF2-40B4-BE49-F238E27FC236}">
                  <a16:creationId xmlns:a16="http://schemas.microsoft.com/office/drawing/2014/main" id="{FBAB96B5-E96C-AF91-C5EB-D506EC49C957}"/>
                </a:ext>
              </a:extLst>
            </p:cNvPr>
            <p:cNvSpPr/>
            <p:nvPr/>
          </p:nvSpPr>
          <p:spPr>
            <a:xfrm>
              <a:off x="4373592" y="3476445"/>
              <a:ext cx="1233577" cy="1233577"/>
            </a:xfrm>
            <a:custGeom>
              <a:avLst/>
              <a:gdLst/>
              <a:ahLst/>
              <a:cxnLst/>
              <a:rect l="0" t="0" r="0" b="0"/>
              <a:pathLst>
                <a:path w="1233577" h="1233577">
                  <a:moveTo>
                    <a:pt x="224286" y="224286"/>
                  </a:moveTo>
                  <a:lnTo>
                    <a:pt x="224286" y="560716"/>
                  </a:lnTo>
                  <a:lnTo>
                    <a:pt x="373811" y="1233577"/>
                  </a:lnTo>
                  <a:lnTo>
                    <a:pt x="0" y="1233577"/>
                  </a:lnTo>
                  <a:lnTo>
                    <a:pt x="0" y="0"/>
                  </a:lnTo>
                  <a:lnTo>
                    <a:pt x="1233577" y="0"/>
                  </a:lnTo>
                  <a:lnTo>
                    <a:pt x="1233577" y="373811"/>
                  </a:lnTo>
                  <a:lnTo>
                    <a:pt x="558558" y="224286"/>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30" name="Rounded Rectangle 18">
              <a:extLst>
                <a:ext uri="{FF2B5EF4-FFF2-40B4-BE49-F238E27FC236}">
                  <a16:creationId xmlns:a16="http://schemas.microsoft.com/office/drawing/2014/main" id="{19494231-A8EE-9D57-4440-57FA49CF8BB8}"/>
                </a:ext>
              </a:extLst>
            </p:cNvPr>
            <p:cNvSpPr/>
            <p:nvPr/>
          </p:nvSpPr>
          <p:spPr>
            <a:xfrm>
              <a:off x="4822166" y="3925018"/>
              <a:ext cx="1121433" cy="1121433"/>
            </a:xfrm>
            <a:custGeom>
              <a:avLst/>
              <a:gdLst/>
              <a:ahLst/>
              <a:cxnLst/>
              <a:rect l="0" t="0" r="0" b="0"/>
              <a:pathLst>
                <a:path w="1121433" h="1121433">
                  <a:moveTo>
                    <a:pt x="1121433" y="1121433"/>
                  </a:moveTo>
                  <a:lnTo>
                    <a:pt x="0" y="1121433"/>
                  </a:lnTo>
                  <a:lnTo>
                    <a:pt x="0" y="0"/>
                  </a:lnTo>
                  <a:lnTo>
                    <a:pt x="1121433" y="0"/>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6B5EBA48-4EDD-3061-294B-A3819D25AC87}"/>
              </a:ext>
            </a:extLst>
          </p:cNvPr>
          <p:cNvGrpSpPr/>
          <p:nvPr/>
        </p:nvGrpSpPr>
        <p:grpSpPr>
          <a:xfrm>
            <a:off x="6087743" y="5227586"/>
            <a:ext cx="2407722" cy="2771915"/>
            <a:chOff x="2130724" y="3476445"/>
            <a:chExt cx="1570007" cy="1570007"/>
          </a:xfrm>
        </p:grpSpPr>
        <p:sp>
          <p:nvSpPr>
            <p:cNvPr id="32" name="Rounded Rectangle 20">
              <a:extLst>
                <a:ext uri="{FF2B5EF4-FFF2-40B4-BE49-F238E27FC236}">
                  <a16:creationId xmlns:a16="http://schemas.microsoft.com/office/drawing/2014/main" id="{1C23C0CF-C5F6-94D9-3BB6-CF5DFA631E3A}"/>
                </a:ext>
              </a:extLst>
            </p:cNvPr>
            <p:cNvSpPr/>
            <p:nvPr/>
          </p:nvSpPr>
          <p:spPr>
            <a:xfrm>
              <a:off x="2130724" y="3700732"/>
              <a:ext cx="1345720" cy="224286"/>
            </a:xfrm>
            <a:custGeom>
              <a:avLst/>
              <a:gdLst/>
              <a:ahLst/>
              <a:cxnLst/>
              <a:rect l="0" t="0" r="0" b="0"/>
              <a:pathLst>
                <a:path w="1345720" h="224286">
                  <a:moveTo>
                    <a:pt x="0" y="224286"/>
                  </a:moveTo>
                  <a:lnTo>
                    <a:pt x="1009290" y="0"/>
                  </a:lnTo>
                  <a:lnTo>
                    <a:pt x="1345720" y="0"/>
                  </a:lnTo>
                  <a:lnTo>
                    <a:pt x="1121433" y="224286"/>
                  </a:lnTo>
                  <a:close/>
                </a:path>
              </a:pathLst>
            </a:custGeom>
            <a:solidFill>
              <a:srgbClr val="E9FFB9"/>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33" name="Rounded Rectangle 21">
              <a:extLst>
                <a:ext uri="{FF2B5EF4-FFF2-40B4-BE49-F238E27FC236}">
                  <a16:creationId xmlns:a16="http://schemas.microsoft.com/office/drawing/2014/main" id="{C5C20A99-0F45-4588-CCAD-B75C24B3330C}"/>
                </a:ext>
              </a:extLst>
            </p:cNvPr>
            <p:cNvSpPr/>
            <p:nvPr/>
          </p:nvSpPr>
          <p:spPr>
            <a:xfrm>
              <a:off x="3252158" y="3700732"/>
              <a:ext cx="224286" cy="1345720"/>
            </a:xfrm>
            <a:custGeom>
              <a:avLst/>
              <a:gdLst/>
              <a:ahLst/>
              <a:cxnLst/>
              <a:rect l="0" t="0" r="0" b="0"/>
              <a:pathLst>
                <a:path w="224286" h="1345720">
                  <a:moveTo>
                    <a:pt x="224286" y="0"/>
                  </a:moveTo>
                  <a:lnTo>
                    <a:pt x="224286" y="336430"/>
                  </a:lnTo>
                  <a:lnTo>
                    <a:pt x="0" y="1345720"/>
                  </a:lnTo>
                  <a:lnTo>
                    <a:pt x="0" y="224286"/>
                  </a:lnTo>
                  <a:close/>
                </a:path>
              </a:pathLst>
            </a:custGeom>
            <a:solidFill>
              <a:srgbClr val="E9FFB9"/>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34" name="Rounded Rectangle 22">
              <a:extLst>
                <a:ext uri="{FF2B5EF4-FFF2-40B4-BE49-F238E27FC236}">
                  <a16:creationId xmlns:a16="http://schemas.microsoft.com/office/drawing/2014/main" id="{A7531527-FDEF-7508-4806-BE7DBE1B92B9}"/>
                </a:ext>
              </a:extLst>
            </p:cNvPr>
            <p:cNvSpPr/>
            <p:nvPr/>
          </p:nvSpPr>
          <p:spPr>
            <a:xfrm>
              <a:off x="2311275" y="3476445"/>
              <a:ext cx="1389456" cy="1233577"/>
            </a:xfrm>
            <a:custGeom>
              <a:avLst/>
              <a:gdLst/>
              <a:ahLst/>
              <a:cxnLst/>
              <a:rect l="0" t="0" r="0" b="0"/>
              <a:pathLst>
                <a:path w="1233577" h="1233577">
                  <a:moveTo>
                    <a:pt x="675019" y="224286"/>
                  </a:moveTo>
                  <a:lnTo>
                    <a:pt x="0" y="373811"/>
                  </a:lnTo>
                  <a:lnTo>
                    <a:pt x="0" y="0"/>
                  </a:lnTo>
                  <a:lnTo>
                    <a:pt x="1233577" y="0"/>
                  </a:lnTo>
                  <a:lnTo>
                    <a:pt x="1233577" y="1233577"/>
                  </a:lnTo>
                  <a:lnTo>
                    <a:pt x="859766" y="1233577"/>
                  </a:lnTo>
                  <a:lnTo>
                    <a:pt x="1009290" y="560716"/>
                  </a:lnTo>
                  <a:lnTo>
                    <a:pt x="1009290" y="224286"/>
                  </a:lnTo>
                  <a:close/>
                </a:path>
              </a:pathLst>
            </a:custGeom>
            <a:solidFill>
              <a:srgbClr val="E9FFB9"/>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35" name="Rounded Rectangle 23">
              <a:extLst>
                <a:ext uri="{FF2B5EF4-FFF2-40B4-BE49-F238E27FC236}">
                  <a16:creationId xmlns:a16="http://schemas.microsoft.com/office/drawing/2014/main" id="{6F06C2EE-4086-A300-E5B4-92AE44B83D20}"/>
                </a:ext>
              </a:extLst>
            </p:cNvPr>
            <p:cNvSpPr/>
            <p:nvPr/>
          </p:nvSpPr>
          <p:spPr>
            <a:xfrm>
              <a:off x="2130724" y="3925018"/>
              <a:ext cx="1121433" cy="1121433"/>
            </a:xfrm>
            <a:custGeom>
              <a:avLst/>
              <a:gdLst/>
              <a:ahLst/>
              <a:cxnLst/>
              <a:rect l="0" t="0" r="0" b="0"/>
              <a:pathLst>
                <a:path w="1121433" h="1121433">
                  <a:moveTo>
                    <a:pt x="0" y="0"/>
                  </a:moveTo>
                  <a:lnTo>
                    <a:pt x="1121433" y="0"/>
                  </a:lnTo>
                  <a:lnTo>
                    <a:pt x="1121433" y="1121433"/>
                  </a:lnTo>
                  <a:lnTo>
                    <a:pt x="0" y="1121433"/>
                  </a:lnTo>
                  <a:close/>
                </a:path>
              </a:pathLst>
            </a:custGeom>
            <a:solidFill>
              <a:srgbClr val="E9FFB9"/>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36" name="Rounded Rectangle 24">
              <a:extLst>
                <a:ext uri="{FF2B5EF4-FFF2-40B4-BE49-F238E27FC236}">
                  <a16:creationId xmlns:a16="http://schemas.microsoft.com/office/drawing/2014/main" id="{3509954B-F5F9-B7FF-24E8-490AB860324B}"/>
                </a:ext>
              </a:extLst>
            </p:cNvPr>
            <p:cNvSpPr/>
            <p:nvPr/>
          </p:nvSpPr>
          <p:spPr>
            <a:xfrm>
              <a:off x="2130724" y="3700732"/>
              <a:ext cx="1345720" cy="224286"/>
            </a:xfrm>
            <a:custGeom>
              <a:avLst/>
              <a:gdLst/>
              <a:ahLst/>
              <a:cxnLst/>
              <a:rect l="0" t="0" r="0" b="0"/>
              <a:pathLst>
                <a:path w="1345720" h="224286">
                  <a:moveTo>
                    <a:pt x="0" y="224286"/>
                  </a:moveTo>
                  <a:lnTo>
                    <a:pt x="1009290" y="0"/>
                  </a:lnTo>
                  <a:lnTo>
                    <a:pt x="1345720" y="0"/>
                  </a:lnTo>
                  <a:lnTo>
                    <a:pt x="1121433" y="224286"/>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37" name="Rounded Rectangle 25">
              <a:extLst>
                <a:ext uri="{FF2B5EF4-FFF2-40B4-BE49-F238E27FC236}">
                  <a16:creationId xmlns:a16="http://schemas.microsoft.com/office/drawing/2014/main" id="{94297835-A00F-59BD-A895-CF051B380E6C}"/>
                </a:ext>
              </a:extLst>
            </p:cNvPr>
            <p:cNvSpPr/>
            <p:nvPr/>
          </p:nvSpPr>
          <p:spPr>
            <a:xfrm>
              <a:off x="3252158" y="3700732"/>
              <a:ext cx="224286" cy="1345720"/>
            </a:xfrm>
            <a:custGeom>
              <a:avLst/>
              <a:gdLst/>
              <a:ahLst/>
              <a:cxnLst/>
              <a:rect l="0" t="0" r="0" b="0"/>
              <a:pathLst>
                <a:path w="224286" h="1345720">
                  <a:moveTo>
                    <a:pt x="224286" y="0"/>
                  </a:moveTo>
                  <a:lnTo>
                    <a:pt x="224286" y="336430"/>
                  </a:lnTo>
                  <a:lnTo>
                    <a:pt x="0" y="1345720"/>
                  </a:lnTo>
                  <a:lnTo>
                    <a:pt x="0" y="224286"/>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38" name="Rounded Rectangle 26">
              <a:extLst>
                <a:ext uri="{FF2B5EF4-FFF2-40B4-BE49-F238E27FC236}">
                  <a16:creationId xmlns:a16="http://schemas.microsoft.com/office/drawing/2014/main" id="{34FF20A3-4D0A-4A98-2F8F-CEFB3DE2B0AA}"/>
                </a:ext>
              </a:extLst>
            </p:cNvPr>
            <p:cNvSpPr/>
            <p:nvPr/>
          </p:nvSpPr>
          <p:spPr>
            <a:xfrm>
              <a:off x="2467154" y="3476445"/>
              <a:ext cx="1233577" cy="1233577"/>
            </a:xfrm>
            <a:custGeom>
              <a:avLst/>
              <a:gdLst/>
              <a:ahLst/>
              <a:cxnLst/>
              <a:rect l="0" t="0" r="0" b="0"/>
              <a:pathLst>
                <a:path w="1233577" h="1233577">
                  <a:moveTo>
                    <a:pt x="675019" y="224286"/>
                  </a:moveTo>
                  <a:lnTo>
                    <a:pt x="0" y="373811"/>
                  </a:lnTo>
                  <a:lnTo>
                    <a:pt x="0" y="0"/>
                  </a:lnTo>
                  <a:lnTo>
                    <a:pt x="1233577" y="0"/>
                  </a:lnTo>
                  <a:lnTo>
                    <a:pt x="1233577" y="1233577"/>
                  </a:lnTo>
                  <a:lnTo>
                    <a:pt x="859766" y="1233577"/>
                  </a:lnTo>
                  <a:lnTo>
                    <a:pt x="1009290" y="560716"/>
                  </a:lnTo>
                  <a:lnTo>
                    <a:pt x="1009290" y="224286"/>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39" name="Rounded Rectangle 27">
              <a:extLst>
                <a:ext uri="{FF2B5EF4-FFF2-40B4-BE49-F238E27FC236}">
                  <a16:creationId xmlns:a16="http://schemas.microsoft.com/office/drawing/2014/main" id="{DAB2ED79-E2B2-4D35-EFAE-3423854ED3B7}"/>
                </a:ext>
              </a:extLst>
            </p:cNvPr>
            <p:cNvSpPr/>
            <p:nvPr/>
          </p:nvSpPr>
          <p:spPr>
            <a:xfrm>
              <a:off x="2130724" y="3925018"/>
              <a:ext cx="1121433" cy="1121433"/>
            </a:xfrm>
            <a:custGeom>
              <a:avLst/>
              <a:gdLst/>
              <a:ahLst/>
              <a:cxnLst/>
              <a:rect l="0" t="0" r="0" b="0"/>
              <a:pathLst>
                <a:path w="1121433" h="1121433">
                  <a:moveTo>
                    <a:pt x="0" y="0"/>
                  </a:moveTo>
                  <a:lnTo>
                    <a:pt x="1121433" y="0"/>
                  </a:lnTo>
                  <a:lnTo>
                    <a:pt x="1121433" y="1121433"/>
                  </a:lnTo>
                  <a:lnTo>
                    <a:pt x="0" y="1121433"/>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C37858E1-21CF-04DD-0B9A-81007A298886}"/>
              </a:ext>
            </a:extLst>
          </p:cNvPr>
          <p:cNvGrpSpPr/>
          <p:nvPr/>
        </p:nvGrpSpPr>
        <p:grpSpPr>
          <a:xfrm>
            <a:off x="5650296" y="2287499"/>
            <a:ext cx="2633984" cy="2488944"/>
            <a:chOff x="2130724" y="1233577"/>
            <a:chExt cx="1570007" cy="1570007"/>
          </a:xfrm>
        </p:grpSpPr>
        <p:sp>
          <p:nvSpPr>
            <p:cNvPr id="41" name="Rounded Rectangle 29">
              <a:extLst>
                <a:ext uri="{FF2B5EF4-FFF2-40B4-BE49-F238E27FC236}">
                  <a16:creationId xmlns:a16="http://schemas.microsoft.com/office/drawing/2014/main" id="{C9F621FA-8D8E-BAF0-F7D6-C6C7539DF9A6}"/>
                </a:ext>
              </a:extLst>
            </p:cNvPr>
            <p:cNvSpPr/>
            <p:nvPr/>
          </p:nvSpPr>
          <p:spPr>
            <a:xfrm>
              <a:off x="2130724" y="2355011"/>
              <a:ext cx="1345720" cy="224286"/>
            </a:xfrm>
            <a:custGeom>
              <a:avLst/>
              <a:gdLst/>
              <a:ahLst/>
              <a:cxnLst/>
              <a:rect l="0" t="0" r="0" b="0"/>
              <a:pathLst>
                <a:path w="1345720" h="224286">
                  <a:moveTo>
                    <a:pt x="1121433" y="0"/>
                  </a:moveTo>
                  <a:lnTo>
                    <a:pt x="1345720" y="224286"/>
                  </a:lnTo>
                  <a:lnTo>
                    <a:pt x="1009290" y="224286"/>
                  </a:lnTo>
                  <a:lnTo>
                    <a:pt x="0" y="0"/>
                  </a:lnTo>
                  <a:close/>
                </a:path>
              </a:pathLst>
            </a:custGeom>
            <a:solidFill>
              <a:srgbClr val="C8FFE5"/>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42" name="Rounded Rectangle 30">
              <a:extLst>
                <a:ext uri="{FF2B5EF4-FFF2-40B4-BE49-F238E27FC236}">
                  <a16:creationId xmlns:a16="http://schemas.microsoft.com/office/drawing/2014/main" id="{8B0067D2-DA44-94DD-C1AC-06CDED36B394}"/>
                </a:ext>
              </a:extLst>
            </p:cNvPr>
            <p:cNvSpPr/>
            <p:nvPr/>
          </p:nvSpPr>
          <p:spPr>
            <a:xfrm>
              <a:off x="3252158" y="1233577"/>
              <a:ext cx="224286" cy="1345720"/>
            </a:xfrm>
            <a:custGeom>
              <a:avLst/>
              <a:gdLst/>
              <a:ahLst/>
              <a:cxnLst/>
              <a:rect l="0" t="0" r="0" b="0"/>
              <a:pathLst>
                <a:path w="224286" h="1345720">
                  <a:moveTo>
                    <a:pt x="0" y="1121433"/>
                  </a:moveTo>
                  <a:lnTo>
                    <a:pt x="0" y="0"/>
                  </a:lnTo>
                  <a:lnTo>
                    <a:pt x="224286" y="1009290"/>
                  </a:lnTo>
                  <a:lnTo>
                    <a:pt x="224286" y="1345720"/>
                  </a:lnTo>
                  <a:close/>
                </a:path>
              </a:pathLst>
            </a:custGeom>
            <a:solidFill>
              <a:srgbClr val="C8FFE5"/>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43" name="Rounded Rectangle 31">
              <a:extLst>
                <a:ext uri="{FF2B5EF4-FFF2-40B4-BE49-F238E27FC236}">
                  <a16:creationId xmlns:a16="http://schemas.microsoft.com/office/drawing/2014/main" id="{9ED73BA8-3A4B-F6DD-DEB8-B4EA5754F525}"/>
                </a:ext>
              </a:extLst>
            </p:cNvPr>
            <p:cNvSpPr/>
            <p:nvPr/>
          </p:nvSpPr>
          <p:spPr>
            <a:xfrm>
              <a:off x="2467154" y="1570007"/>
              <a:ext cx="1233577" cy="1233577"/>
            </a:xfrm>
            <a:custGeom>
              <a:avLst/>
              <a:gdLst/>
              <a:ahLst/>
              <a:cxnLst/>
              <a:rect l="0" t="0" r="0" b="0"/>
              <a:pathLst>
                <a:path w="1233577" h="1233577">
                  <a:moveTo>
                    <a:pt x="1009290" y="1009290"/>
                  </a:moveTo>
                  <a:lnTo>
                    <a:pt x="1009290" y="672860"/>
                  </a:lnTo>
                  <a:lnTo>
                    <a:pt x="859766" y="0"/>
                  </a:lnTo>
                  <a:lnTo>
                    <a:pt x="1233577" y="0"/>
                  </a:lnTo>
                  <a:lnTo>
                    <a:pt x="1233577" y="1233577"/>
                  </a:lnTo>
                  <a:lnTo>
                    <a:pt x="0" y="1233577"/>
                  </a:lnTo>
                  <a:lnTo>
                    <a:pt x="0" y="859766"/>
                  </a:lnTo>
                  <a:lnTo>
                    <a:pt x="675019" y="1009290"/>
                  </a:lnTo>
                  <a:close/>
                </a:path>
              </a:pathLst>
            </a:custGeom>
            <a:solidFill>
              <a:srgbClr val="C8FFE5"/>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44" name="Rounded Rectangle 32">
              <a:extLst>
                <a:ext uri="{FF2B5EF4-FFF2-40B4-BE49-F238E27FC236}">
                  <a16:creationId xmlns:a16="http://schemas.microsoft.com/office/drawing/2014/main" id="{E9BDAF27-0B8D-A039-A8AB-C710AF67A91B}"/>
                </a:ext>
              </a:extLst>
            </p:cNvPr>
            <p:cNvSpPr/>
            <p:nvPr/>
          </p:nvSpPr>
          <p:spPr>
            <a:xfrm>
              <a:off x="2130724" y="1233577"/>
              <a:ext cx="1121433" cy="1121433"/>
            </a:xfrm>
            <a:custGeom>
              <a:avLst/>
              <a:gdLst/>
              <a:ahLst/>
              <a:cxnLst/>
              <a:rect l="0" t="0" r="0" b="0"/>
              <a:pathLst>
                <a:path w="1121433" h="1121433">
                  <a:moveTo>
                    <a:pt x="0" y="0"/>
                  </a:moveTo>
                  <a:lnTo>
                    <a:pt x="1121433" y="0"/>
                  </a:lnTo>
                  <a:lnTo>
                    <a:pt x="1121433" y="1121433"/>
                  </a:lnTo>
                  <a:lnTo>
                    <a:pt x="0" y="1121433"/>
                  </a:lnTo>
                  <a:close/>
                </a:path>
              </a:pathLst>
            </a:custGeom>
            <a:solidFill>
              <a:srgbClr val="C8FFE5"/>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45" name="Rounded Rectangle 33">
              <a:extLst>
                <a:ext uri="{FF2B5EF4-FFF2-40B4-BE49-F238E27FC236}">
                  <a16:creationId xmlns:a16="http://schemas.microsoft.com/office/drawing/2014/main" id="{5C5A1BF7-9709-BB35-3058-E56370AD0217}"/>
                </a:ext>
              </a:extLst>
            </p:cNvPr>
            <p:cNvSpPr/>
            <p:nvPr/>
          </p:nvSpPr>
          <p:spPr>
            <a:xfrm>
              <a:off x="2130724" y="2355011"/>
              <a:ext cx="1345720" cy="224286"/>
            </a:xfrm>
            <a:custGeom>
              <a:avLst/>
              <a:gdLst/>
              <a:ahLst/>
              <a:cxnLst/>
              <a:rect l="0" t="0" r="0" b="0"/>
              <a:pathLst>
                <a:path w="1345720" h="224286">
                  <a:moveTo>
                    <a:pt x="1121433" y="0"/>
                  </a:moveTo>
                  <a:lnTo>
                    <a:pt x="1345720" y="224286"/>
                  </a:lnTo>
                  <a:lnTo>
                    <a:pt x="1009290" y="224286"/>
                  </a:lnTo>
                  <a:lnTo>
                    <a:pt x="0" y="0"/>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46" name="Rounded Rectangle 34">
              <a:extLst>
                <a:ext uri="{FF2B5EF4-FFF2-40B4-BE49-F238E27FC236}">
                  <a16:creationId xmlns:a16="http://schemas.microsoft.com/office/drawing/2014/main" id="{67A21D3C-FE84-0E2A-268A-C34097AA35DE}"/>
                </a:ext>
              </a:extLst>
            </p:cNvPr>
            <p:cNvSpPr/>
            <p:nvPr/>
          </p:nvSpPr>
          <p:spPr>
            <a:xfrm>
              <a:off x="3252158" y="1233577"/>
              <a:ext cx="224286" cy="1345720"/>
            </a:xfrm>
            <a:custGeom>
              <a:avLst/>
              <a:gdLst/>
              <a:ahLst/>
              <a:cxnLst/>
              <a:rect l="0" t="0" r="0" b="0"/>
              <a:pathLst>
                <a:path w="224286" h="1345720">
                  <a:moveTo>
                    <a:pt x="0" y="1121433"/>
                  </a:moveTo>
                  <a:lnTo>
                    <a:pt x="0" y="0"/>
                  </a:lnTo>
                  <a:lnTo>
                    <a:pt x="224286" y="1009290"/>
                  </a:lnTo>
                  <a:lnTo>
                    <a:pt x="224286" y="1345720"/>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47" name="Rounded Rectangle 35">
              <a:extLst>
                <a:ext uri="{FF2B5EF4-FFF2-40B4-BE49-F238E27FC236}">
                  <a16:creationId xmlns:a16="http://schemas.microsoft.com/office/drawing/2014/main" id="{4BD61E55-7E2D-8A4F-D616-03E7D3BF2A32}"/>
                </a:ext>
              </a:extLst>
            </p:cNvPr>
            <p:cNvSpPr/>
            <p:nvPr/>
          </p:nvSpPr>
          <p:spPr>
            <a:xfrm>
              <a:off x="2467154" y="1570007"/>
              <a:ext cx="1233577" cy="1233577"/>
            </a:xfrm>
            <a:custGeom>
              <a:avLst/>
              <a:gdLst/>
              <a:ahLst/>
              <a:cxnLst/>
              <a:rect l="0" t="0" r="0" b="0"/>
              <a:pathLst>
                <a:path w="1233577" h="1233577">
                  <a:moveTo>
                    <a:pt x="1009290" y="1009290"/>
                  </a:moveTo>
                  <a:lnTo>
                    <a:pt x="1009290" y="672860"/>
                  </a:lnTo>
                  <a:lnTo>
                    <a:pt x="859766" y="0"/>
                  </a:lnTo>
                  <a:lnTo>
                    <a:pt x="1233577" y="0"/>
                  </a:lnTo>
                  <a:lnTo>
                    <a:pt x="1233577" y="1233577"/>
                  </a:lnTo>
                  <a:lnTo>
                    <a:pt x="0" y="1233577"/>
                  </a:lnTo>
                  <a:lnTo>
                    <a:pt x="0" y="859766"/>
                  </a:lnTo>
                  <a:lnTo>
                    <a:pt x="675019" y="1009290"/>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48" name="Rounded Rectangle 36">
              <a:extLst>
                <a:ext uri="{FF2B5EF4-FFF2-40B4-BE49-F238E27FC236}">
                  <a16:creationId xmlns:a16="http://schemas.microsoft.com/office/drawing/2014/main" id="{197A47F0-77A9-8F30-9F55-5FD032041F6E}"/>
                </a:ext>
              </a:extLst>
            </p:cNvPr>
            <p:cNvSpPr/>
            <p:nvPr/>
          </p:nvSpPr>
          <p:spPr>
            <a:xfrm>
              <a:off x="2130724" y="1233577"/>
              <a:ext cx="1121433" cy="1121433"/>
            </a:xfrm>
            <a:custGeom>
              <a:avLst/>
              <a:gdLst/>
              <a:ahLst/>
              <a:cxnLst/>
              <a:rect l="0" t="0" r="0" b="0"/>
              <a:pathLst>
                <a:path w="1121433" h="1121433">
                  <a:moveTo>
                    <a:pt x="0" y="0"/>
                  </a:moveTo>
                  <a:lnTo>
                    <a:pt x="1121433" y="0"/>
                  </a:lnTo>
                  <a:lnTo>
                    <a:pt x="1121433" y="1121433"/>
                  </a:lnTo>
                  <a:lnTo>
                    <a:pt x="0" y="1121433"/>
                  </a:lnTo>
                  <a:close/>
                </a:path>
              </a:pathLst>
            </a:custGeom>
            <a:noFill/>
            <a:ln w="14017">
              <a:solidFill>
                <a:srgbClr val="FFFFFF"/>
              </a:solid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grpSp>
      <p:sp>
        <p:nvSpPr>
          <p:cNvPr id="49" name="Rounded Rectangle 38">
            <a:extLst>
              <a:ext uri="{FF2B5EF4-FFF2-40B4-BE49-F238E27FC236}">
                <a16:creationId xmlns:a16="http://schemas.microsoft.com/office/drawing/2014/main" id="{85531B6C-87DA-9A29-F746-D235DCEA8883}"/>
              </a:ext>
            </a:extLst>
          </p:cNvPr>
          <p:cNvSpPr/>
          <p:nvPr/>
        </p:nvSpPr>
        <p:spPr>
          <a:xfrm>
            <a:off x="5961716" y="2835047"/>
            <a:ext cx="1080740" cy="1094297"/>
          </a:xfrm>
          <a:custGeom>
            <a:avLst/>
            <a:gdLst/>
            <a:ahLst/>
            <a:cxnLst/>
            <a:rect l="0" t="0" r="0" b="0"/>
            <a:pathLst>
              <a:path w="654917" h="653591">
                <a:moveTo>
                  <a:pt x="283442" y="92874"/>
                </a:moveTo>
                <a:cubicBezTo>
                  <a:pt x="294946" y="92873"/>
                  <a:pt x="304315" y="102118"/>
                  <a:pt x="304469" y="113621"/>
                </a:cubicBezTo>
                <a:lnTo>
                  <a:pt x="304469" y="252398"/>
                </a:lnTo>
                <a:cubicBezTo>
                  <a:pt x="304469" y="264011"/>
                  <a:pt x="295055" y="273425"/>
                  <a:pt x="283442" y="273425"/>
                </a:cubicBezTo>
                <a:cubicBezTo>
                  <a:pt x="271829" y="273425"/>
                  <a:pt x="262415" y="264011"/>
                  <a:pt x="262415" y="252398"/>
                </a:cubicBezTo>
                <a:lnTo>
                  <a:pt x="262415" y="113901"/>
                </a:lnTo>
                <a:cubicBezTo>
                  <a:pt x="262339" y="108302"/>
                  <a:pt x="264530" y="102909"/>
                  <a:pt x="268490" y="98949"/>
                </a:cubicBezTo>
                <a:cubicBezTo>
                  <a:pt x="272450" y="94989"/>
                  <a:pt x="277842" y="92798"/>
                  <a:pt x="283442" y="92874"/>
                </a:cubicBezTo>
                <a:close/>
                <a:moveTo>
                  <a:pt x="374558" y="90351"/>
                </a:moveTo>
                <a:lnTo>
                  <a:pt x="374558" y="275388"/>
                </a:lnTo>
                <a:cubicBezTo>
                  <a:pt x="374558" y="287001"/>
                  <a:pt x="365144" y="296415"/>
                  <a:pt x="353532" y="296415"/>
                </a:cubicBezTo>
                <a:cubicBezTo>
                  <a:pt x="341919" y="296415"/>
                  <a:pt x="332505" y="287001"/>
                  <a:pt x="332505" y="275388"/>
                </a:cubicBezTo>
                <a:lnTo>
                  <a:pt x="332505" y="90351"/>
                </a:lnTo>
                <a:cubicBezTo>
                  <a:pt x="332505" y="78738"/>
                  <a:pt x="341919" y="69324"/>
                  <a:pt x="353532" y="69324"/>
                </a:cubicBezTo>
                <a:cubicBezTo>
                  <a:pt x="365081" y="69475"/>
                  <a:pt x="374407" y="78801"/>
                  <a:pt x="374558" y="90351"/>
                </a:cubicBezTo>
                <a:close/>
                <a:moveTo>
                  <a:pt x="633890" y="115583"/>
                </a:moveTo>
                <a:cubicBezTo>
                  <a:pt x="645440" y="115734"/>
                  <a:pt x="654766" y="125061"/>
                  <a:pt x="654917" y="136610"/>
                </a:cubicBezTo>
                <a:lnTo>
                  <a:pt x="654917" y="229129"/>
                </a:lnTo>
                <a:cubicBezTo>
                  <a:pt x="654917" y="240741"/>
                  <a:pt x="645503" y="250155"/>
                  <a:pt x="633890" y="250155"/>
                </a:cubicBezTo>
                <a:cubicBezTo>
                  <a:pt x="622277" y="250155"/>
                  <a:pt x="612863" y="240741"/>
                  <a:pt x="612863" y="229129"/>
                </a:cubicBezTo>
                <a:lnTo>
                  <a:pt x="612863" y="136610"/>
                </a:lnTo>
                <a:cubicBezTo>
                  <a:pt x="612863" y="124997"/>
                  <a:pt x="622277" y="115583"/>
                  <a:pt x="633890" y="115583"/>
                </a:cubicBezTo>
                <a:close/>
                <a:moveTo>
                  <a:pt x="584827" y="113621"/>
                </a:moveTo>
                <a:lnTo>
                  <a:pt x="584827" y="252398"/>
                </a:lnTo>
                <a:cubicBezTo>
                  <a:pt x="584827" y="264011"/>
                  <a:pt x="575413" y="273425"/>
                  <a:pt x="563800" y="273425"/>
                </a:cubicBezTo>
                <a:cubicBezTo>
                  <a:pt x="552188" y="273425"/>
                  <a:pt x="542774" y="264011"/>
                  <a:pt x="542774" y="252398"/>
                </a:cubicBezTo>
                <a:lnTo>
                  <a:pt x="542774" y="113901"/>
                </a:lnTo>
                <a:cubicBezTo>
                  <a:pt x="542697" y="108302"/>
                  <a:pt x="544888" y="102909"/>
                  <a:pt x="548848" y="98949"/>
                </a:cubicBezTo>
                <a:cubicBezTo>
                  <a:pt x="552808" y="94989"/>
                  <a:pt x="558201" y="92798"/>
                  <a:pt x="563800" y="92874"/>
                </a:cubicBezTo>
                <a:cubicBezTo>
                  <a:pt x="575305" y="92873"/>
                  <a:pt x="584674" y="102118"/>
                  <a:pt x="584827" y="113621"/>
                </a:cubicBezTo>
                <a:close/>
                <a:moveTo>
                  <a:pt x="493711" y="69324"/>
                </a:moveTo>
                <a:cubicBezTo>
                  <a:pt x="505260" y="69475"/>
                  <a:pt x="514587" y="78801"/>
                  <a:pt x="514738" y="90351"/>
                </a:cubicBezTo>
                <a:lnTo>
                  <a:pt x="514738" y="275388"/>
                </a:lnTo>
                <a:cubicBezTo>
                  <a:pt x="514738" y="287001"/>
                  <a:pt x="505324" y="296415"/>
                  <a:pt x="493711" y="296415"/>
                </a:cubicBezTo>
                <a:cubicBezTo>
                  <a:pt x="482098" y="296415"/>
                  <a:pt x="472684" y="287001"/>
                  <a:pt x="472684" y="275388"/>
                </a:cubicBezTo>
                <a:lnTo>
                  <a:pt x="472684" y="90351"/>
                </a:lnTo>
                <a:cubicBezTo>
                  <a:pt x="472684" y="78738"/>
                  <a:pt x="482098" y="69324"/>
                  <a:pt x="493711" y="69324"/>
                </a:cubicBezTo>
                <a:close/>
                <a:moveTo>
                  <a:pt x="423621" y="76"/>
                </a:moveTo>
                <a:cubicBezTo>
                  <a:pt x="435234" y="76"/>
                  <a:pt x="444648" y="9490"/>
                  <a:pt x="444648" y="21103"/>
                </a:cubicBezTo>
                <a:lnTo>
                  <a:pt x="444648" y="345197"/>
                </a:lnTo>
                <a:cubicBezTo>
                  <a:pt x="444648" y="356810"/>
                  <a:pt x="435234" y="366224"/>
                  <a:pt x="423621" y="366224"/>
                </a:cubicBezTo>
                <a:cubicBezTo>
                  <a:pt x="412008" y="366224"/>
                  <a:pt x="402594" y="356810"/>
                  <a:pt x="402594" y="345197"/>
                </a:cubicBezTo>
                <a:lnTo>
                  <a:pt x="402594" y="21103"/>
                </a:lnTo>
                <a:cubicBezTo>
                  <a:pt x="402518" y="15503"/>
                  <a:pt x="404709" y="10110"/>
                  <a:pt x="408669" y="6150"/>
                </a:cubicBezTo>
                <a:cubicBezTo>
                  <a:pt x="412629" y="2190"/>
                  <a:pt x="418022" y="0"/>
                  <a:pt x="423621" y="76"/>
                </a:cubicBezTo>
                <a:close/>
                <a:moveTo>
                  <a:pt x="234379" y="219877"/>
                </a:moveTo>
                <a:cubicBezTo>
                  <a:pt x="222612" y="209114"/>
                  <a:pt x="208027" y="201919"/>
                  <a:pt x="192325" y="199130"/>
                </a:cubicBezTo>
                <a:lnTo>
                  <a:pt x="192325" y="135769"/>
                </a:lnTo>
                <a:cubicBezTo>
                  <a:pt x="192325" y="124156"/>
                  <a:pt x="201739" y="114742"/>
                  <a:pt x="213352" y="114742"/>
                </a:cubicBezTo>
                <a:cubicBezTo>
                  <a:pt x="224965" y="114742"/>
                  <a:pt x="234379" y="124156"/>
                  <a:pt x="234379" y="135769"/>
                </a:cubicBezTo>
                <a:lnTo>
                  <a:pt x="234379" y="219877"/>
                </a:lnTo>
                <a:close/>
                <a:moveTo>
                  <a:pt x="355774" y="532757"/>
                </a:moveTo>
                <a:lnTo>
                  <a:pt x="355774" y="603968"/>
                </a:lnTo>
                <a:cubicBezTo>
                  <a:pt x="355774" y="631374"/>
                  <a:pt x="333557" y="653591"/>
                  <a:pt x="306151" y="653591"/>
                </a:cubicBezTo>
                <a:lnTo>
                  <a:pt x="49623" y="653591"/>
                </a:lnTo>
                <a:cubicBezTo>
                  <a:pt x="22217" y="653591"/>
                  <a:pt x="0" y="631374"/>
                  <a:pt x="0" y="603968"/>
                </a:cubicBezTo>
                <a:lnTo>
                  <a:pt x="0" y="532757"/>
                </a:lnTo>
                <a:cubicBezTo>
                  <a:pt x="138" y="439927"/>
                  <a:pt x="71478" y="362734"/>
                  <a:pt x="164009" y="355290"/>
                </a:cubicBezTo>
                <a:lnTo>
                  <a:pt x="164009" y="323329"/>
                </a:lnTo>
                <a:cubicBezTo>
                  <a:pt x="143726" y="316466"/>
                  <a:pt x="131394" y="295926"/>
                  <a:pt x="134872" y="274797"/>
                </a:cubicBezTo>
                <a:cubicBezTo>
                  <a:pt x="138350" y="253668"/>
                  <a:pt x="156614" y="238165"/>
                  <a:pt x="178027" y="238165"/>
                </a:cubicBezTo>
                <a:cubicBezTo>
                  <a:pt x="199440" y="238165"/>
                  <a:pt x="217705" y="253668"/>
                  <a:pt x="221182" y="274797"/>
                </a:cubicBezTo>
                <a:cubicBezTo>
                  <a:pt x="224660" y="295926"/>
                  <a:pt x="212329" y="316466"/>
                  <a:pt x="192045" y="323329"/>
                </a:cubicBezTo>
                <a:lnTo>
                  <a:pt x="192045" y="355290"/>
                </a:lnTo>
                <a:cubicBezTo>
                  <a:pt x="284465" y="362872"/>
                  <a:pt x="355648" y="440026"/>
                  <a:pt x="355774" y="532757"/>
                </a:cubicBezTo>
                <a:close/>
                <a:moveTo>
                  <a:pt x="247556" y="434351"/>
                </a:moveTo>
                <a:cubicBezTo>
                  <a:pt x="230014" y="434658"/>
                  <a:pt x="215999" y="449048"/>
                  <a:pt x="216156" y="466592"/>
                </a:cubicBezTo>
                <a:cubicBezTo>
                  <a:pt x="216156" y="479658"/>
                  <a:pt x="224042" y="491432"/>
                  <a:pt x="236125" y="496405"/>
                </a:cubicBezTo>
                <a:cubicBezTo>
                  <a:pt x="248207" y="501379"/>
                  <a:pt x="262096" y="498568"/>
                  <a:pt x="271294" y="489289"/>
                </a:cubicBezTo>
                <a:cubicBezTo>
                  <a:pt x="280493" y="480010"/>
                  <a:pt x="283182" y="466097"/>
                  <a:pt x="278103" y="454058"/>
                </a:cubicBezTo>
                <a:cubicBezTo>
                  <a:pt x="273024" y="442020"/>
                  <a:pt x="261182" y="434237"/>
                  <a:pt x="248117" y="434351"/>
                </a:cubicBezTo>
                <a:close/>
                <a:moveTo>
                  <a:pt x="108218" y="434351"/>
                </a:moveTo>
                <a:cubicBezTo>
                  <a:pt x="99596" y="434199"/>
                  <a:pt x="91278" y="437538"/>
                  <a:pt x="85154" y="443610"/>
                </a:cubicBezTo>
                <a:cubicBezTo>
                  <a:pt x="79030" y="449681"/>
                  <a:pt x="75619" y="457969"/>
                  <a:pt x="75696" y="466592"/>
                </a:cubicBezTo>
                <a:cubicBezTo>
                  <a:pt x="75696" y="484398"/>
                  <a:pt x="90131" y="498833"/>
                  <a:pt x="107938" y="498833"/>
                </a:cubicBezTo>
                <a:cubicBezTo>
                  <a:pt x="125744" y="498833"/>
                  <a:pt x="140179" y="484398"/>
                  <a:pt x="140179" y="466592"/>
                </a:cubicBezTo>
                <a:cubicBezTo>
                  <a:pt x="140179" y="448786"/>
                  <a:pt x="125744" y="434351"/>
                  <a:pt x="107938" y="434351"/>
                </a:cubicBezTo>
                <a:close/>
                <a:moveTo>
                  <a:pt x="313721" y="553784"/>
                </a:moveTo>
                <a:lnTo>
                  <a:pt x="42053" y="553784"/>
                </a:lnTo>
                <a:lnTo>
                  <a:pt x="42053" y="603968"/>
                </a:lnTo>
                <a:cubicBezTo>
                  <a:pt x="42053" y="608148"/>
                  <a:pt x="45442" y="611538"/>
                  <a:pt x="49623" y="611538"/>
                </a:cubicBezTo>
                <a:lnTo>
                  <a:pt x="305871" y="611538"/>
                </a:lnTo>
                <a:cubicBezTo>
                  <a:pt x="310051" y="611538"/>
                  <a:pt x="313440" y="608148"/>
                  <a:pt x="313440" y="603968"/>
                </a:cubicBezTo>
                <a:close/>
              </a:path>
            </a:pathLst>
          </a:custGeom>
          <a:solidFill>
            <a:srgbClr val="3CC583"/>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50" name="Rounded Rectangle 39">
            <a:extLst>
              <a:ext uri="{FF2B5EF4-FFF2-40B4-BE49-F238E27FC236}">
                <a16:creationId xmlns:a16="http://schemas.microsoft.com/office/drawing/2014/main" id="{05882AD7-E875-F237-80BF-9C75D6DFC389}"/>
              </a:ext>
            </a:extLst>
          </p:cNvPr>
          <p:cNvSpPr/>
          <p:nvPr/>
        </p:nvSpPr>
        <p:spPr>
          <a:xfrm>
            <a:off x="10900538" y="2938313"/>
            <a:ext cx="679394" cy="670983"/>
          </a:xfrm>
          <a:custGeom>
            <a:avLst/>
            <a:gdLst/>
            <a:ahLst/>
            <a:cxnLst/>
            <a:rect l="0" t="0" r="0" b="0"/>
            <a:pathLst>
              <a:path w="679394" h="670983">
                <a:moveTo>
                  <a:pt x="456242" y="26424"/>
                </a:moveTo>
                <a:cubicBezTo>
                  <a:pt x="458013" y="11040"/>
                  <a:pt x="471922" y="6"/>
                  <a:pt x="487305" y="1780"/>
                </a:cubicBezTo>
                <a:cubicBezTo>
                  <a:pt x="572254" y="11593"/>
                  <a:pt x="642680" y="77337"/>
                  <a:pt x="649409" y="164865"/>
                </a:cubicBezTo>
                <a:cubicBezTo>
                  <a:pt x="650403" y="180187"/>
                  <a:pt x="638886" y="193459"/>
                  <a:pt x="623576" y="194634"/>
                </a:cubicBezTo>
                <a:cubicBezTo>
                  <a:pt x="608266" y="195809"/>
                  <a:pt x="594860" y="184449"/>
                  <a:pt x="593505" y="169154"/>
                </a:cubicBezTo>
                <a:cubicBezTo>
                  <a:pt x="589019" y="110896"/>
                  <a:pt x="541695" y="64496"/>
                  <a:pt x="480857" y="57487"/>
                </a:cubicBezTo>
                <a:cubicBezTo>
                  <a:pt x="465485" y="55701"/>
                  <a:pt x="454467" y="41797"/>
                  <a:pt x="456242" y="26424"/>
                </a:cubicBezTo>
                <a:close/>
                <a:moveTo>
                  <a:pt x="31498" y="331454"/>
                </a:moveTo>
                <a:cubicBezTo>
                  <a:pt x="16015" y="331454"/>
                  <a:pt x="3463" y="318902"/>
                  <a:pt x="3463" y="303418"/>
                </a:cubicBezTo>
                <a:cubicBezTo>
                  <a:pt x="3463" y="287934"/>
                  <a:pt x="16015" y="275382"/>
                  <a:pt x="31498" y="275382"/>
                </a:cubicBezTo>
                <a:lnTo>
                  <a:pt x="104392" y="275382"/>
                </a:lnTo>
                <a:cubicBezTo>
                  <a:pt x="117568" y="275382"/>
                  <a:pt x="135315" y="278242"/>
                  <a:pt x="148408" y="290970"/>
                </a:cubicBezTo>
                <a:cubicBezTo>
                  <a:pt x="163828" y="305969"/>
                  <a:pt x="165089" y="326575"/>
                  <a:pt x="159062" y="344995"/>
                </a:cubicBezTo>
                <a:lnTo>
                  <a:pt x="58104" y="648343"/>
                </a:lnTo>
                <a:cubicBezTo>
                  <a:pt x="53212" y="663037"/>
                  <a:pt x="37333" y="670983"/>
                  <a:pt x="22639" y="666090"/>
                </a:cubicBezTo>
                <a:cubicBezTo>
                  <a:pt x="7945" y="661197"/>
                  <a:pt x="0" y="645318"/>
                  <a:pt x="4892" y="630624"/>
                </a:cubicBezTo>
                <a:lnTo>
                  <a:pt x="104476" y="331454"/>
                </a:lnTo>
                <a:lnTo>
                  <a:pt x="104392" y="331454"/>
                </a:lnTo>
                <a:close/>
                <a:moveTo>
                  <a:pt x="575001" y="331454"/>
                </a:moveTo>
                <a:lnTo>
                  <a:pt x="574917" y="331454"/>
                </a:lnTo>
                <a:lnTo>
                  <a:pt x="674501" y="630624"/>
                </a:lnTo>
                <a:cubicBezTo>
                  <a:pt x="679394" y="645318"/>
                  <a:pt x="671448" y="661197"/>
                  <a:pt x="656754" y="666090"/>
                </a:cubicBezTo>
                <a:cubicBezTo>
                  <a:pt x="642060" y="670983"/>
                  <a:pt x="626182" y="663037"/>
                  <a:pt x="621289" y="648343"/>
                </a:cubicBezTo>
                <a:lnTo>
                  <a:pt x="520332" y="344995"/>
                </a:lnTo>
                <a:cubicBezTo>
                  <a:pt x="514304" y="326576"/>
                  <a:pt x="515565" y="305969"/>
                  <a:pt x="530985" y="290970"/>
                </a:cubicBezTo>
                <a:cubicBezTo>
                  <a:pt x="544078" y="278242"/>
                  <a:pt x="561825" y="275382"/>
                  <a:pt x="575001" y="275382"/>
                </a:cubicBezTo>
                <a:lnTo>
                  <a:pt x="647895" y="275382"/>
                </a:lnTo>
                <a:cubicBezTo>
                  <a:pt x="663378" y="275382"/>
                  <a:pt x="675931" y="287934"/>
                  <a:pt x="675931" y="303418"/>
                </a:cubicBezTo>
                <a:cubicBezTo>
                  <a:pt x="675931" y="318902"/>
                  <a:pt x="663378" y="331454"/>
                  <a:pt x="647895" y="331454"/>
                </a:cubicBezTo>
                <a:close/>
                <a:moveTo>
                  <a:pt x="192508" y="1780"/>
                </a:moveTo>
                <a:cubicBezTo>
                  <a:pt x="207891" y="0"/>
                  <a:pt x="221805" y="11027"/>
                  <a:pt x="223586" y="26410"/>
                </a:cubicBezTo>
                <a:cubicBezTo>
                  <a:pt x="225367" y="41793"/>
                  <a:pt x="214340" y="55707"/>
                  <a:pt x="198957" y="57487"/>
                </a:cubicBezTo>
                <a:cubicBezTo>
                  <a:pt x="138119" y="64496"/>
                  <a:pt x="90766" y="110896"/>
                  <a:pt x="86309" y="169154"/>
                </a:cubicBezTo>
                <a:cubicBezTo>
                  <a:pt x="85125" y="184600"/>
                  <a:pt x="71643" y="196161"/>
                  <a:pt x="56198" y="194976"/>
                </a:cubicBezTo>
                <a:cubicBezTo>
                  <a:pt x="40752" y="193792"/>
                  <a:pt x="29192" y="180310"/>
                  <a:pt x="30377" y="164865"/>
                </a:cubicBezTo>
                <a:cubicBezTo>
                  <a:pt x="37078" y="77337"/>
                  <a:pt x="107560" y="11593"/>
                  <a:pt x="192508" y="1780"/>
                </a:cubicBezTo>
                <a:close/>
                <a:moveTo>
                  <a:pt x="408665" y="129652"/>
                </a:moveTo>
                <a:cubicBezTo>
                  <a:pt x="410712" y="114309"/>
                  <a:pt x="424806" y="103529"/>
                  <a:pt x="440149" y="105569"/>
                </a:cubicBezTo>
                <a:cubicBezTo>
                  <a:pt x="494974" y="113045"/>
                  <a:pt x="538087" y="156159"/>
                  <a:pt x="545564" y="210984"/>
                </a:cubicBezTo>
                <a:cubicBezTo>
                  <a:pt x="547608" y="226336"/>
                  <a:pt x="536819" y="240438"/>
                  <a:pt x="521467" y="242482"/>
                </a:cubicBezTo>
                <a:cubicBezTo>
                  <a:pt x="506115" y="244526"/>
                  <a:pt x="492013" y="233737"/>
                  <a:pt x="489969" y="218385"/>
                </a:cubicBezTo>
                <a:cubicBezTo>
                  <a:pt x="485831" y="188665"/>
                  <a:pt x="462468" y="165302"/>
                  <a:pt x="432748" y="161164"/>
                </a:cubicBezTo>
                <a:cubicBezTo>
                  <a:pt x="425369" y="160188"/>
                  <a:pt x="418682" y="156318"/>
                  <a:pt x="414159" y="150407"/>
                </a:cubicBezTo>
                <a:cubicBezTo>
                  <a:pt x="409636" y="144496"/>
                  <a:pt x="407649" y="137029"/>
                  <a:pt x="408637" y="129652"/>
                </a:cubicBezTo>
                <a:close/>
                <a:moveTo>
                  <a:pt x="239609" y="105569"/>
                </a:moveTo>
                <a:cubicBezTo>
                  <a:pt x="254962" y="103514"/>
                  <a:pt x="269074" y="114297"/>
                  <a:pt x="271126" y="129651"/>
                </a:cubicBezTo>
                <a:cubicBezTo>
                  <a:pt x="273177" y="145005"/>
                  <a:pt x="262392" y="159115"/>
                  <a:pt x="247038" y="161164"/>
                </a:cubicBezTo>
                <a:cubicBezTo>
                  <a:pt x="217516" y="165089"/>
                  <a:pt x="193770" y="188863"/>
                  <a:pt x="189817" y="218357"/>
                </a:cubicBezTo>
                <a:cubicBezTo>
                  <a:pt x="187773" y="233709"/>
                  <a:pt x="173671" y="244498"/>
                  <a:pt x="158319" y="242454"/>
                </a:cubicBezTo>
                <a:cubicBezTo>
                  <a:pt x="142966" y="240410"/>
                  <a:pt x="132178" y="226308"/>
                  <a:pt x="134222" y="210956"/>
                </a:cubicBezTo>
                <a:cubicBezTo>
                  <a:pt x="141710" y="156142"/>
                  <a:pt x="184821" y="113042"/>
                  <a:pt x="239637" y="105569"/>
                </a:cubicBezTo>
                <a:close/>
                <a:moveTo>
                  <a:pt x="395964" y="521733"/>
                </a:moveTo>
                <a:lnTo>
                  <a:pt x="283821" y="521733"/>
                </a:lnTo>
                <a:lnTo>
                  <a:pt x="283821" y="538555"/>
                </a:lnTo>
                <a:cubicBezTo>
                  <a:pt x="283821" y="554038"/>
                  <a:pt x="271269" y="566590"/>
                  <a:pt x="255785" y="566590"/>
                </a:cubicBezTo>
                <a:cubicBezTo>
                  <a:pt x="240301" y="566590"/>
                  <a:pt x="227749" y="554038"/>
                  <a:pt x="227749" y="538555"/>
                </a:cubicBezTo>
                <a:lnTo>
                  <a:pt x="227749" y="521733"/>
                </a:lnTo>
                <a:lnTo>
                  <a:pt x="209526" y="521733"/>
                </a:lnTo>
                <a:cubicBezTo>
                  <a:pt x="189901" y="521733"/>
                  <a:pt x="175883" y="507715"/>
                  <a:pt x="175883" y="488090"/>
                </a:cubicBezTo>
                <a:lnTo>
                  <a:pt x="175883" y="454447"/>
                </a:lnTo>
                <a:cubicBezTo>
                  <a:pt x="175883" y="446036"/>
                  <a:pt x="178687" y="434822"/>
                  <a:pt x="187097" y="429215"/>
                </a:cubicBezTo>
                <a:lnTo>
                  <a:pt x="203919" y="414244"/>
                </a:lnTo>
                <a:cubicBezTo>
                  <a:pt x="203956" y="413136"/>
                  <a:pt x="204059" y="412031"/>
                  <a:pt x="204227" y="410935"/>
                </a:cubicBezTo>
                <a:lnTo>
                  <a:pt x="215442" y="338042"/>
                </a:lnTo>
                <a:lnTo>
                  <a:pt x="215666" y="336809"/>
                </a:lnTo>
                <a:cubicBezTo>
                  <a:pt x="220488" y="312698"/>
                  <a:pt x="240954" y="289035"/>
                  <a:pt x="271177" y="289035"/>
                </a:cubicBezTo>
                <a:lnTo>
                  <a:pt x="411356" y="289035"/>
                </a:lnTo>
                <a:cubicBezTo>
                  <a:pt x="441635" y="289035"/>
                  <a:pt x="462101" y="312726"/>
                  <a:pt x="466895" y="336809"/>
                </a:cubicBezTo>
                <a:cubicBezTo>
                  <a:pt x="467063" y="337566"/>
                  <a:pt x="467176" y="338322"/>
                  <a:pt x="467260" y="339079"/>
                </a:cubicBezTo>
                <a:lnTo>
                  <a:pt x="475670" y="411973"/>
                </a:lnTo>
                <a:lnTo>
                  <a:pt x="475839" y="414244"/>
                </a:lnTo>
                <a:lnTo>
                  <a:pt x="492660" y="429215"/>
                </a:lnTo>
                <a:cubicBezTo>
                  <a:pt x="501071" y="434822"/>
                  <a:pt x="503875" y="446036"/>
                  <a:pt x="503875" y="454447"/>
                </a:cubicBezTo>
                <a:lnTo>
                  <a:pt x="503875" y="488090"/>
                </a:lnTo>
                <a:cubicBezTo>
                  <a:pt x="503875" y="507715"/>
                  <a:pt x="489857" y="521733"/>
                  <a:pt x="470232" y="521733"/>
                </a:cubicBezTo>
                <a:lnTo>
                  <a:pt x="452008" y="521733"/>
                </a:lnTo>
                <a:lnTo>
                  <a:pt x="452008" y="538555"/>
                </a:lnTo>
                <a:cubicBezTo>
                  <a:pt x="452008" y="554038"/>
                  <a:pt x="439456" y="566590"/>
                  <a:pt x="423972" y="566590"/>
                </a:cubicBezTo>
                <a:cubicBezTo>
                  <a:pt x="408489" y="566590"/>
                  <a:pt x="395937" y="554038"/>
                  <a:pt x="395937" y="538555"/>
                </a:cubicBezTo>
                <a:lnTo>
                  <a:pt x="395937" y="521733"/>
                </a:lnTo>
                <a:close/>
                <a:moveTo>
                  <a:pt x="416375" y="387161"/>
                </a:moveTo>
                <a:lnTo>
                  <a:pt x="411749" y="347126"/>
                </a:lnTo>
                <a:cubicBezTo>
                  <a:pt x="411630" y="346718"/>
                  <a:pt x="411470" y="346324"/>
                  <a:pt x="411272" y="345948"/>
                </a:cubicBezTo>
                <a:cubicBezTo>
                  <a:pt x="411100" y="345645"/>
                  <a:pt x="410893" y="345362"/>
                  <a:pt x="410655" y="345107"/>
                </a:cubicBezTo>
                <a:lnTo>
                  <a:pt x="271934" y="345107"/>
                </a:lnTo>
                <a:cubicBezTo>
                  <a:pt x="271684" y="345369"/>
                  <a:pt x="271467" y="345661"/>
                  <a:pt x="271289" y="345976"/>
                </a:cubicBezTo>
                <a:cubicBezTo>
                  <a:pt x="271043" y="346437"/>
                  <a:pt x="270854" y="346927"/>
                  <a:pt x="270728" y="347434"/>
                </a:cubicBezTo>
                <a:lnTo>
                  <a:pt x="264617" y="387161"/>
                </a:lnTo>
                <a:close/>
              </a:path>
            </a:pathLst>
          </a:custGeom>
          <a:solidFill>
            <a:srgbClr val="4E88E7"/>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51" name="Rounded Rectangle 40">
            <a:extLst>
              <a:ext uri="{FF2B5EF4-FFF2-40B4-BE49-F238E27FC236}">
                <a16:creationId xmlns:a16="http://schemas.microsoft.com/office/drawing/2014/main" id="{80ECC64F-945E-3BCF-1023-1E1D449104E6}"/>
              </a:ext>
            </a:extLst>
          </p:cNvPr>
          <p:cNvSpPr/>
          <p:nvPr/>
        </p:nvSpPr>
        <p:spPr>
          <a:xfrm>
            <a:off x="6586778" y="6514718"/>
            <a:ext cx="834775" cy="1048596"/>
          </a:xfrm>
          <a:custGeom>
            <a:avLst/>
            <a:gdLst/>
            <a:ahLst/>
            <a:cxnLst/>
            <a:rect l="0" t="0" r="0" b="0"/>
            <a:pathLst>
              <a:path w="676975" h="671922">
                <a:moveTo>
                  <a:pt x="259903" y="459673"/>
                </a:moveTo>
                <a:cubicBezTo>
                  <a:pt x="261335" y="474248"/>
                  <a:pt x="251935" y="487693"/>
                  <a:pt x="237754" y="491354"/>
                </a:cubicBezTo>
                <a:cubicBezTo>
                  <a:pt x="235059" y="491749"/>
                  <a:pt x="232320" y="491749"/>
                  <a:pt x="229624" y="491354"/>
                </a:cubicBezTo>
                <a:cubicBezTo>
                  <a:pt x="217580" y="491630"/>
                  <a:pt x="206539" y="484674"/>
                  <a:pt x="201588" y="473691"/>
                </a:cubicBezTo>
                <a:lnTo>
                  <a:pt x="173552" y="409209"/>
                </a:lnTo>
                <a:cubicBezTo>
                  <a:pt x="171992" y="405633"/>
                  <a:pt x="171992" y="401570"/>
                  <a:pt x="173552" y="397994"/>
                </a:cubicBezTo>
                <a:cubicBezTo>
                  <a:pt x="175238" y="394391"/>
                  <a:pt x="178252" y="391578"/>
                  <a:pt x="181963" y="390144"/>
                </a:cubicBezTo>
                <a:cubicBezTo>
                  <a:pt x="200629" y="384456"/>
                  <a:pt x="219941" y="381159"/>
                  <a:pt x="239436" y="380332"/>
                </a:cubicBezTo>
                <a:cubicBezTo>
                  <a:pt x="243083" y="380022"/>
                  <a:pt x="246702" y="381179"/>
                  <a:pt x="249491" y="383548"/>
                </a:cubicBezTo>
                <a:cubicBezTo>
                  <a:pt x="252281" y="385916"/>
                  <a:pt x="254010" y="389300"/>
                  <a:pt x="254295" y="392948"/>
                </a:cubicBezTo>
                <a:close/>
                <a:moveTo>
                  <a:pt x="298312" y="345007"/>
                </a:moveTo>
                <a:cubicBezTo>
                  <a:pt x="295680" y="348886"/>
                  <a:pt x="291219" y="351116"/>
                  <a:pt x="286537" y="350894"/>
                </a:cubicBezTo>
                <a:lnTo>
                  <a:pt x="277285" y="350894"/>
                </a:lnTo>
                <a:cubicBezTo>
                  <a:pt x="141311" y="350894"/>
                  <a:pt x="119723" y="388462"/>
                  <a:pt x="83838" y="450702"/>
                </a:cubicBezTo>
                <a:lnTo>
                  <a:pt x="72343" y="470607"/>
                </a:lnTo>
                <a:cubicBezTo>
                  <a:pt x="65288" y="483059"/>
                  <a:pt x="52169" y="490846"/>
                  <a:pt x="37859" y="491073"/>
                </a:cubicBezTo>
                <a:cubicBezTo>
                  <a:pt x="32328" y="491059"/>
                  <a:pt x="26869" y="489814"/>
                  <a:pt x="21878" y="487429"/>
                </a:cubicBezTo>
                <a:cubicBezTo>
                  <a:pt x="6737" y="480435"/>
                  <a:pt x="0" y="462593"/>
                  <a:pt x="6739" y="447337"/>
                </a:cubicBezTo>
                <a:cubicBezTo>
                  <a:pt x="19355" y="417619"/>
                  <a:pt x="60848" y="305476"/>
                  <a:pt x="81875" y="249404"/>
                </a:cubicBezTo>
                <a:cubicBezTo>
                  <a:pt x="84188" y="243111"/>
                  <a:pt x="81721" y="236060"/>
                  <a:pt x="75987" y="232583"/>
                </a:cubicBezTo>
                <a:cubicBezTo>
                  <a:pt x="31621" y="205595"/>
                  <a:pt x="4447" y="157510"/>
                  <a:pt x="4216" y="105580"/>
                </a:cubicBezTo>
                <a:cubicBezTo>
                  <a:pt x="2684" y="78469"/>
                  <a:pt x="12296" y="51908"/>
                  <a:pt x="30825" y="32056"/>
                </a:cubicBezTo>
                <a:cubicBezTo>
                  <a:pt x="49353" y="12204"/>
                  <a:pt x="75188" y="785"/>
                  <a:pt x="102341" y="446"/>
                </a:cubicBezTo>
                <a:cubicBezTo>
                  <a:pt x="120976" y="295"/>
                  <a:pt x="138891" y="7631"/>
                  <a:pt x="152069" y="20808"/>
                </a:cubicBezTo>
                <a:cubicBezTo>
                  <a:pt x="165246" y="33985"/>
                  <a:pt x="172582" y="51901"/>
                  <a:pt x="172431" y="70536"/>
                </a:cubicBezTo>
                <a:cubicBezTo>
                  <a:pt x="171298" y="99140"/>
                  <a:pt x="154630" y="124841"/>
                  <a:pt x="128975" y="137541"/>
                </a:cubicBezTo>
                <a:cubicBezTo>
                  <a:pt x="119971" y="142959"/>
                  <a:pt x="108692" y="142887"/>
                  <a:pt x="99758" y="137353"/>
                </a:cubicBezTo>
                <a:cubicBezTo>
                  <a:pt x="90824" y="131820"/>
                  <a:pt x="85735" y="121754"/>
                  <a:pt x="86574" y="111279"/>
                </a:cubicBezTo>
                <a:cubicBezTo>
                  <a:pt x="87414" y="100804"/>
                  <a:pt x="94042" y="91677"/>
                  <a:pt x="103743" y="87637"/>
                </a:cubicBezTo>
                <a:cubicBezTo>
                  <a:pt x="103743" y="87637"/>
                  <a:pt x="116359" y="80348"/>
                  <a:pt x="116359" y="70536"/>
                </a:cubicBezTo>
                <a:cubicBezTo>
                  <a:pt x="116436" y="66795"/>
                  <a:pt x="114984" y="63184"/>
                  <a:pt x="112338" y="60538"/>
                </a:cubicBezTo>
                <a:cubicBezTo>
                  <a:pt x="109693" y="57893"/>
                  <a:pt x="106082" y="56440"/>
                  <a:pt x="102341" y="56518"/>
                </a:cubicBezTo>
                <a:cubicBezTo>
                  <a:pt x="90052" y="56898"/>
                  <a:pt x="78490" y="62434"/>
                  <a:pt x="70488" y="71770"/>
                </a:cubicBezTo>
                <a:cubicBezTo>
                  <a:pt x="62487" y="81105"/>
                  <a:pt x="58784" y="93377"/>
                  <a:pt x="60287" y="105580"/>
                </a:cubicBezTo>
                <a:cubicBezTo>
                  <a:pt x="60761" y="141907"/>
                  <a:pt x="82326" y="174638"/>
                  <a:pt x="115518" y="189408"/>
                </a:cubicBezTo>
                <a:cubicBezTo>
                  <a:pt x="119261" y="191099"/>
                  <a:pt x="123550" y="191099"/>
                  <a:pt x="127293" y="189408"/>
                </a:cubicBezTo>
                <a:cubicBezTo>
                  <a:pt x="136077" y="185261"/>
                  <a:pt x="145621" y="182971"/>
                  <a:pt x="155329" y="182679"/>
                </a:cubicBezTo>
                <a:lnTo>
                  <a:pt x="342889" y="182679"/>
                </a:lnTo>
                <a:cubicBezTo>
                  <a:pt x="381832" y="181946"/>
                  <a:pt x="416678" y="158312"/>
                  <a:pt x="431762" y="122402"/>
                </a:cubicBezTo>
                <a:lnTo>
                  <a:pt x="459798" y="19510"/>
                </a:lnTo>
                <a:cubicBezTo>
                  <a:pt x="463655" y="8091"/>
                  <a:pt x="474379" y="415"/>
                  <a:pt x="486432" y="446"/>
                </a:cubicBezTo>
                <a:cubicBezTo>
                  <a:pt x="499465" y="0"/>
                  <a:pt x="511085" y="8598"/>
                  <a:pt x="514468" y="21192"/>
                </a:cubicBezTo>
                <a:lnTo>
                  <a:pt x="520075" y="62405"/>
                </a:lnTo>
                <a:cubicBezTo>
                  <a:pt x="520665" y="67708"/>
                  <a:pt x="524272" y="72190"/>
                  <a:pt x="529327" y="73900"/>
                </a:cubicBezTo>
                <a:cubicBezTo>
                  <a:pt x="554191" y="86255"/>
                  <a:pt x="572927" y="108232"/>
                  <a:pt x="581193" y="134738"/>
                </a:cubicBezTo>
                <a:cubicBezTo>
                  <a:pt x="591006" y="155765"/>
                  <a:pt x="597454" y="168661"/>
                  <a:pt x="606986" y="168661"/>
                </a:cubicBezTo>
                <a:cubicBezTo>
                  <a:pt x="614728" y="168661"/>
                  <a:pt x="621004" y="174937"/>
                  <a:pt x="621004" y="182679"/>
                </a:cubicBezTo>
                <a:lnTo>
                  <a:pt x="621004" y="188006"/>
                </a:lnTo>
                <a:cubicBezTo>
                  <a:pt x="621004" y="216031"/>
                  <a:pt x="598285" y="238751"/>
                  <a:pt x="570260" y="238751"/>
                </a:cubicBezTo>
                <a:lnTo>
                  <a:pt x="540261" y="238751"/>
                </a:lnTo>
                <a:cubicBezTo>
                  <a:pt x="534919" y="238805"/>
                  <a:pt x="530054" y="241833"/>
                  <a:pt x="527645" y="246601"/>
                </a:cubicBezTo>
                <a:lnTo>
                  <a:pt x="522038" y="258095"/>
                </a:lnTo>
                <a:cubicBezTo>
                  <a:pt x="519007" y="263896"/>
                  <a:pt x="512425" y="266899"/>
                  <a:pt x="506057" y="265385"/>
                </a:cubicBezTo>
                <a:cubicBezTo>
                  <a:pt x="490920" y="261659"/>
                  <a:pt x="475388" y="259776"/>
                  <a:pt x="459798" y="259778"/>
                </a:cubicBezTo>
                <a:cubicBezTo>
                  <a:pt x="395226" y="259890"/>
                  <a:pt x="334841" y="291760"/>
                  <a:pt x="298312" y="345007"/>
                </a:cubicBezTo>
                <a:close/>
                <a:moveTo>
                  <a:pt x="494843" y="147634"/>
                </a:moveTo>
                <a:cubicBezTo>
                  <a:pt x="494843" y="159247"/>
                  <a:pt x="504257" y="168661"/>
                  <a:pt x="515870" y="168661"/>
                </a:cubicBezTo>
                <a:cubicBezTo>
                  <a:pt x="527483" y="168661"/>
                  <a:pt x="536897" y="159247"/>
                  <a:pt x="536897" y="147634"/>
                </a:cubicBezTo>
                <a:cubicBezTo>
                  <a:pt x="536897" y="136021"/>
                  <a:pt x="527483" y="126607"/>
                  <a:pt x="515870" y="126607"/>
                </a:cubicBezTo>
                <a:cubicBezTo>
                  <a:pt x="504257" y="126607"/>
                  <a:pt x="494843" y="136021"/>
                  <a:pt x="494843" y="147634"/>
                </a:cubicBezTo>
                <a:close/>
                <a:moveTo>
                  <a:pt x="667264" y="661531"/>
                </a:moveTo>
                <a:cubicBezTo>
                  <a:pt x="660775" y="668176"/>
                  <a:pt x="651880" y="671922"/>
                  <a:pt x="642592" y="671922"/>
                </a:cubicBezTo>
                <a:cubicBezTo>
                  <a:pt x="633304" y="671922"/>
                  <a:pt x="624409" y="668176"/>
                  <a:pt x="617920" y="661531"/>
                </a:cubicBezTo>
                <a:lnTo>
                  <a:pt x="545588" y="589199"/>
                </a:lnTo>
                <a:cubicBezTo>
                  <a:pt x="542980" y="587370"/>
                  <a:pt x="539505" y="587370"/>
                  <a:pt x="536897" y="589199"/>
                </a:cubicBezTo>
                <a:cubicBezTo>
                  <a:pt x="513541" y="603283"/>
                  <a:pt x="486792" y="610746"/>
                  <a:pt x="459518" y="610786"/>
                </a:cubicBezTo>
                <a:cubicBezTo>
                  <a:pt x="374357" y="610786"/>
                  <a:pt x="305321" y="541750"/>
                  <a:pt x="305321" y="456589"/>
                </a:cubicBezTo>
                <a:cubicBezTo>
                  <a:pt x="305321" y="371428"/>
                  <a:pt x="374357" y="302392"/>
                  <a:pt x="459518" y="302392"/>
                </a:cubicBezTo>
                <a:cubicBezTo>
                  <a:pt x="544679" y="302392"/>
                  <a:pt x="613715" y="371428"/>
                  <a:pt x="613715" y="456589"/>
                </a:cubicBezTo>
                <a:cubicBezTo>
                  <a:pt x="613777" y="483499"/>
                  <a:pt x="606612" y="509932"/>
                  <a:pt x="592969" y="533127"/>
                </a:cubicBezTo>
                <a:cubicBezTo>
                  <a:pt x="591788" y="535876"/>
                  <a:pt x="592337" y="539062"/>
                  <a:pt x="594370" y="541257"/>
                </a:cubicBezTo>
                <a:lnTo>
                  <a:pt x="666703" y="613590"/>
                </a:lnTo>
                <a:cubicBezTo>
                  <a:pt x="673277" y="620117"/>
                  <a:pt x="676975" y="628998"/>
                  <a:pt x="676975" y="638261"/>
                </a:cubicBezTo>
                <a:cubicBezTo>
                  <a:pt x="676975" y="647525"/>
                  <a:pt x="673277" y="656406"/>
                  <a:pt x="666703" y="662933"/>
                </a:cubicBezTo>
                <a:close/>
                <a:moveTo>
                  <a:pt x="557924" y="456028"/>
                </a:moveTo>
                <a:cubicBezTo>
                  <a:pt x="557924" y="401835"/>
                  <a:pt x="513991" y="357903"/>
                  <a:pt x="459798" y="357903"/>
                </a:cubicBezTo>
                <a:cubicBezTo>
                  <a:pt x="405605" y="357903"/>
                  <a:pt x="361673" y="401835"/>
                  <a:pt x="361673" y="456028"/>
                </a:cubicBezTo>
                <a:cubicBezTo>
                  <a:pt x="361673" y="510222"/>
                  <a:pt x="405605" y="554154"/>
                  <a:pt x="459798" y="554154"/>
                </a:cubicBezTo>
                <a:cubicBezTo>
                  <a:pt x="513991" y="554154"/>
                  <a:pt x="557924" y="510222"/>
                  <a:pt x="557924" y="456028"/>
                </a:cubicBezTo>
                <a:close/>
              </a:path>
            </a:pathLst>
          </a:custGeom>
          <a:solidFill>
            <a:srgbClr val="92BD39"/>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52" name="Rounded Rectangle 41">
            <a:extLst>
              <a:ext uri="{FF2B5EF4-FFF2-40B4-BE49-F238E27FC236}">
                <a16:creationId xmlns:a16="http://schemas.microsoft.com/office/drawing/2014/main" id="{77AE94EC-03E9-DA8B-B05A-4FC800A89E11}"/>
              </a:ext>
            </a:extLst>
          </p:cNvPr>
          <p:cNvSpPr/>
          <p:nvPr/>
        </p:nvSpPr>
        <p:spPr>
          <a:xfrm>
            <a:off x="10870908" y="6158661"/>
            <a:ext cx="691074" cy="1190845"/>
          </a:xfrm>
          <a:custGeom>
            <a:avLst/>
            <a:gdLst/>
            <a:ahLst/>
            <a:cxnLst/>
            <a:rect l="0" t="0" r="0" b="0"/>
            <a:pathLst>
              <a:path w="490758" h="674101">
                <a:moveTo>
                  <a:pt x="490693" y="392244"/>
                </a:moveTo>
                <a:lnTo>
                  <a:pt x="490693" y="559338"/>
                </a:lnTo>
                <a:cubicBezTo>
                  <a:pt x="490758" y="580658"/>
                  <a:pt x="477048" y="599579"/>
                  <a:pt x="456769" y="606158"/>
                </a:cubicBezTo>
                <a:lnTo>
                  <a:pt x="251827" y="672603"/>
                </a:lnTo>
                <a:cubicBezTo>
                  <a:pt x="247659" y="674101"/>
                  <a:pt x="243099" y="674101"/>
                  <a:pt x="238931" y="672603"/>
                </a:cubicBezTo>
                <a:lnTo>
                  <a:pt x="33989" y="604196"/>
                </a:lnTo>
                <a:cubicBezTo>
                  <a:pt x="13709" y="597617"/>
                  <a:pt x="0" y="578695"/>
                  <a:pt x="65" y="557376"/>
                </a:cubicBezTo>
                <a:lnTo>
                  <a:pt x="65" y="392244"/>
                </a:lnTo>
                <a:cubicBezTo>
                  <a:pt x="435" y="376638"/>
                  <a:pt x="8252" y="362152"/>
                  <a:pt x="21092" y="353275"/>
                </a:cubicBezTo>
                <a:cubicBezTo>
                  <a:pt x="33396" y="344604"/>
                  <a:pt x="48984" y="342023"/>
                  <a:pt x="63426" y="346266"/>
                </a:cubicBezTo>
                <a:lnTo>
                  <a:pt x="235847" y="402337"/>
                </a:lnTo>
                <a:cubicBezTo>
                  <a:pt x="241474" y="404303"/>
                  <a:pt x="247602" y="404303"/>
                  <a:pt x="253229" y="402337"/>
                </a:cubicBezTo>
                <a:lnTo>
                  <a:pt x="425649" y="346266"/>
                </a:lnTo>
                <a:cubicBezTo>
                  <a:pt x="440601" y="341465"/>
                  <a:pt x="456945" y="344067"/>
                  <a:pt x="469666" y="353275"/>
                </a:cubicBezTo>
                <a:cubicBezTo>
                  <a:pt x="482506" y="362152"/>
                  <a:pt x="490322" y="376638"/>
                  <a:pt x="490693" y="392244"/>
                </a:cubicBezTo>
                <a:close/>
                <a:moveTo>
                  <a:pt x="413594" y="445513"/>
                </a:moveTo>
                <a:cubicBezTo>
                  <a:pt x="413594" y="441100"/>
                  <a:pt x="411517" y="436946"/>
                  <a:pt x="407987" y="434298"/>
                </a:cubicBezTo>
                <a:cubicBezTo>
                  <a:pt x="404457" y="431651"/>
                  <a:pt x="399887" y="430820"/>
                  <a:pt x="395651" y="432055"/>
                </a:cubicBezTo>
                <a:lnTo>
                  <a:pt x="325561" y="452241"/>
                </a:lnTo>
                <a:cubicBezTo>
                  <a:pt x="319580" y="453986"/>
                  <a:pt x="315468" y="459468"/>
                  <a:pt x="315468" y="465698"/>
                </a:cubicBezTo>
                <a:lnTo>
                  <a:pt x="315468" y="485604"/>
                </a:lnTo>
                <a:cubicBezTo>
                  <a:pt x="315468" y="490016"/>
                  <a:pt x="317546" y="494171"/>
                  <a:pt x="321076" y="496818"/>
                </a:cubicBezTo>
                <a:cubicBezTo>
                  <a:pt x="324605" y="499466"/>
                  <a:pt x="329176" y="500297"/>
                  <a:pt x="333411" y="499061"/>
                </a:cubicBezTo>
                <a:lnTo>
                  <a:pt x="403501" y="478875"/>
                </a:lnTo>
                <a:cubicBezTo>
                  <a:pt x="409482" y="477131"/>
                  <a:pt x="413594" y="471648"/>
                  <a:pt x="413594" y="465418"/>
                </a:cubicBezTo>
                <a:close/>
                <a:moveTo>
                  <a:pt x="147253" y="210011"/>
                </a:moveTo>
                <a:cubicBezTo>
                  <a:pt x="147253" y="155818"/>
                  <a:pt x="191186" y="111886"/>
                  <a:pt x="245379" y="111886"/>
                </a:cubicBezTo>
                <a:cubicBezTo>
                  <a:pt x="299572" y="111886"/>
                  <a:pt x="343504" y="155818"/>
                  <a:pt x="343504" y="210011"/>
                </a:cubicBezTo>
                <a:cubicBezTo>
                  <a:pt x="343504" y="264205"/>
                  <a:pt x="299572" y="308137"/>
                  <a:pt x="245379" y="308137"/>
                </a:cubicBezTo>
                <a:cubicBezTo>
                  <a:pt x="191186" y="308137"/>
                  <a:pt x="147253" y="264205"/>
                  <a:pt x="147253" y="210011"/>
                </a:cubicBezTo>
                <a:moveTo>
                  <a:pt x="30256" y="245337"/>
                </a:moveTo>
                <a:cubicBezTo>
                  <a:pt x="23440" y="209215"/>
                  <a:pt x="43075" y="173304"/>
                  <a:pt x="77164" y="159547"/>
                </a:cubicBezTo>
                <a:cubicBezTo>
                  <a:pt x="81257" y="157051"/>
                  <a:pt x="83714" y="152565"/>
                  <a:pt x="83612" y="147772"/>
                </a:cubicBezTo>
                <a:cubicBezTo>
                  <a:pt x="90597" y="64240"/>
                  <a:pt x="160434" y="0"/>
                  <a:pt x="244257" y="0"/>
                </a:cubicBezTo>
                <a:cubicBezTo>
                  <a:pt x="328081" y="0"/>
                  <a:pt x="397918" y="64240"/>
                  <a:pt x="404903" y="147772"/>
                </a:cubicBezTo>
                <a:cubicBezTo>
                  <a:pt x="405226" y="153067"/>
                  <a:pt x="408629" y="157678"/>
                  <a:pt x="413594" y="159547"/>
                </a:cubicBezTo>
                <a:cubicBezTo>
                  <a:pt x="447683" y="173304"/>
                  <a:pt x="467317" y="209215"/>
                  <a:pt x="460502" y="245337"/>
                </a:cubicBezTo>
                <a:cubicBezTo>
                  <a:pt x="453686" y="281460"/>
                  <a:pt x="422316" y="307747"/>
                  <a:pt x="385558" y="308137"/>
                </a:cubicBezTo>
                <a:cubicBezTo>
                  <a:pt x="373945" y="308137"/>
                  <a:pt x="364531" y="298723"/>
                  <a:pt x="364531" y="287110"/>
                </a:cubicBezTo>
                <a:lnTo>
                  <a:pt x="364531" y="160949"/>
                </a:lnTo>
                <a:cubicBezTo>
                  <a:pt x="364531" y="95143"/>
                  <a:pt x="311185" y="41796"/>
                  <a:pt x="245379" y="41796"/>
                </a:cubicBezTo>
                <a:cubicBezTo>
                  <a:pt x="179573" y="41796"/>
                  <a:pt x="126227" y="95143"/>
                  <a:pt x="126227" y="160949"/>
                </a:cubicBezTo>
                <a:lnTo>
                  <a:pt x="126227" y="287110"/>
                </a:lnTo>
                <a:cubicBezTo>
                  <a:pt x="126227" y="298723"/>
                  <a:pt x="116812" y="308137"/>
                  <a:pt x="105200" y="308137"/>
                </a:cubicBezTo>
                <a:cubicBezTo>
                  <a:pt x="68442" y="307747"/>
                  <a:pt x="37071" y="281460"/>
                  <a:pt x="30256" y="245337"/>
                </a:cubicBezTo>
                <a:close/>
              </a:path>
            </a:pathLst>
          </a:custGeom>
          <a:solidFill>
            <a:srgbClr val="1EABDA"/>
          </a:solidFill>
          <a:ln>
            <a:noFill/>
          </a:ln>
        </p:spPr>
        <p:txBody>
          <a:bodyPr rtlCol="0" anchor="ctr"/>
          <a:lstStyle/>
          <a:p>
            <a:pPr algn="ctr"/>
            <a:endParaRPr>
              <a:solidFill>
                <a:schemeClr val="bg1"/>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013E4025-58B8-FEE3-85FF-CF95BE88E854}"/>
              </a:ext>
            </a:extLst>
          </p:cNvPr>
          <p:cNvSpPr txBox="1"/>
          <p:nvPr/>
        </p:nvSpPr>
        <p:spPr>
          <a:xfrm>
            <a:off x="2365524" y="509675"/>
            <a:ext cx="12203662" cy="615553"/>
          </a:xfrm>
          <a:prstGeom prst="rect">
            <a:avLst/>
          </a:prstGeom>
          <a:noFill/>
          <a:ln>
            <a:noFill/>
          </a:ln>
        </p:spPr>
        <p:txBody>
          <a:bodyPr wrap="none" lIns="0" tIns="0" rIns="0" bIns="0" anchor="t">
            <a:spAutoFit/>
          </a:bodyPr>
          <a:lstStyle/>
          <a:p>
            <a:pPr algn="ctr"/>
            <a:r>
              <a:rPr sz="4000" b="1" dirty="0">
                <a:solidFill>
                  <a:schemeClr val="bg1"/>
                </a:solidFill>
                <a:latin typeface="Times New Roman" panose="02020603050405020304" pitchFamily="18" charset="0"/>
                <a:cs typeface="Times New Roman" panose="02020603050405020304" pitchFamily="18" charset="0"/>
              </a:rPr>
              <a:t>Unimodal </a:t>
            </a:r>
            <a:r>
              <a:rPr lang="en-US" sz="4000" b="1" dirty="0">
                <a:solidFill>
                  <a:schemeClr val="bg1"/>
                </a:solidFill>
                <a:latin typeface="Times New Roman" panose="02020603050405020304" pitchFamily="18" charset="0"/>
                <a:cs typeface="Times New Roman" panose="02020603050405020304" pitchFamily="18" charset="0"/>
              </a:rPr>
              <a:t>                            </a:t>
            </a:r>
            <a:r>
              <a:rPr sz="4000" b="1" dirty="0">
                <a:solidFill>
                  <a:schemeClr val="bg1"/>
                </a:solidFill>
                <a:latin typeface="Times New Roman" panose="02020603050405020304" pitchFamily="18" charset="0"/>
                <a:cs typeface="Times New Roman" panose="02020603050405020304" pitchFamily="18" charset="0"/>
              </a:rPr>
              <a:t>vs.</a:t>
            </a:r>
            <a:r>
              <a:rPr lang="en-US" sz="4000" b="1" dirty="0">
                <a:solidFill>
                  <a:schemeClr val="bg1"/>
                </a:solidFill>
                <a:latin typeface="Times New Roman" panose="02020603050405020304" pitchFamily="18" charset="0"/>
                <a:cs typeface="Times New Roman" panose="02020603050405020304" pitchFamily="18" charset="0"/>
              </a:rPr>
              <a:t>        </a:t>
            </a:r>
            <a:r>
              <a:rPr sz="4000" b="1" dirty="0">
                <a:solidFill>
                  <a:schemeClr val="bg1"/>
                </a:solidFill>
                <a:latin typeface="Times New Roman" panose="02020603050405020304" pitchFamily="18" charset="0"/>
                <a:cs typeface="Times New Roman" panose="02020603050405020304" pitchFamily="18" charset="0"/>
              </a:rPr>
              <a:t> Multimodal Datasets</a:t>
            </a:r>
          </a:p>
        </p:txBody>
      </p:sp>
      <p:sp>
        <p:nvSpPr>
          <p:cNvPr id="54" name="TextBox 53">
            <a:extLst>
              <a:ext uri="{FF2B5EF4-FFF2-40B4-BE49-F238E27FC236}">
                <a16:creationId xmlns:a16="http://schemas.microsoft.com/office/drawing/2014/main" id="{96007F25-7141-95AE-266F-D68677C30ECE}"/>
              </a:ext>
            </a:extLst>
          </p:cNvPr>
          <p:cNvSpPr txBox="1"/>
          <p:nvPr/>
        </p:nvSpPr>
        <p:spPr>
          <a:xfrm>
            <a:off x="5763424" y="1285233"/>
            <a:ext cx="1835439" cy="861774"/>
          </a:xfrm>
          <a:prstGeom prst="rect">
            <a:avLst/>
          </a:prstGeom>
          <a:noFill/>
          <a:ln>
            <a:noFill/>
          </a:ln>
        </p:spPr>
        <p:txBody>
          <a:bodyPr wrap="none" lIns="0" tIns="0" rIns="0" bIns="0" anchor="t">
            <a:spAutoFit/>
          </a:bodyPr>
          <a:lstStyle/>
          <a:p>
            <a:pPr algn="r"/>
            <a:r>
              <a:rPr sz="2800" b="1" dirty="0">
                <a:solidFill>
                  <a:schemeClr val="bg1"/>
                </a:solidFill>
                <a:latin typeface="Times New Roman" panose="02020603050405020304" pitchFamily="18" charset="0"/>
                <a:cs typeface="Times New Roman" panose="02020603050405020304" pitchFamily="18" charset="0"/>
              </a:rPr>
              <a:t>Speech
Recognition</a:t>
            </a:r>
          </a:p>
        </p:txBody>
      </p:sp>
      <p:sp>
        <p:nvSpPr>
          <p:cNvPr id="55" name="TextBox 54">
            <a:extLst>
              <a:ext uri="{FF2B5EF4-FFF2-40B4-BE49-F238E27FC236}">
                <a16:creationId xmlns:a16="http://schemas.microsoft.com/office/drawing/2014/main" id="{6AB18AC3-16CF-EE20-120D-6685803098CD}"/>
              </a:ext>
            </a:extLst>
          </p:cNvPr>
          <p:cNvSpPr txBox="1"/>
          <p:nvPr/>
        </p:nvSpPr>
        <p:spPr>
          <a:xfrm>
            <a:off x="10455029" y="1407060"/>
            <a:ext cx="2654229" cy="861774"/>
          </a:xfrm>
          <a:prstGeom prst="rect">
            <a:avLst/>
          </a:prstGeom>
          <a:noFill/>
          <a:ln>
            <a:noFill/>
          </a:ln>
        </p:spPr>
        <p:txBody>
          <a:bodyPr wrap="square" lIns="0" tIns="0" rIns="0" bIns="0" anchor="t">
            <a:spAutoFit/>
          </a:bodyPr>
          <a:lstStyle/>
          <a:p>
            <a:pPr algn="l"/>
            <a:r>
              <a:rPr sz="2800" b="1" dirty="0">
                <a:solidFill>
                  <a:schemeClr val="bg1"/>
                </a:solidFill>
                <a:latin typeface="Times New Roman" panose="02020603050405020304" pitchFamily="18" charset="0"/>
                <a:cs typeface="Times New Roman" panose="02020603050405020304" pitchFamily="18" charset="0"/>
              </a:rPr>
              <a:t>Autonomous
Driving</a:t>
            </a:r>
          </a:p>
        </p:txBody>
      </p:sp>
      <p:sp>
        <p:nvSpPr>
          <p:cNvPr id="58" name="TextBox 57">
            <a:extLst>
              <a:ext uri="{FF2B5EF4-FFF2-40B4-BE49-F238E27FC236}">
                <a16:creationId xmlns:a16="http://schemas.microsoft.com/office/drawing/2014/main" id="{1F6E90FD-945A-17FA-EE66-0247723A665D}"/>
              </a:ext>
            </a:extLst>
          </p:cNvPr>
          <p:cNvSpPr txBox="1"/>
          <p:nvPr/>
        </p:nvSpPr>
        <p:spPr>
          <a:xfrm>
            <a:off x="6131573" y="8444902"/>
            <a:ext cx="2313310" cy="861774"/>
          </a:xfrm>
          <a:prstGeom prst="rect">
            <a:avLst/>
          </a:prstGeom>
          <a:noFill/>
          <a:ln>
            <a:noFill/>
          </a:ln>
        </p:spPr>
        <p:txBody>
          <a:bodyPr wrap="square" lIns="0" tIns="0" rIns="0" bIns="0" anchor="t">
            <a:spAutoFit/>
          </a:bodyPr>
          <a:lstStyle/>
          <a:p>
            <a:pPr algn="r"/>
            <a:r>
              <a:rPr sz="2800" b="1" dirty="0">
                <a:solidFill>
                  <a:schemeClr val="bg1"/>
                </a:solidFill>
                <a:latin typeface="Times New Roman" panose="02020603050405020304" pitchFamily="18" charset="0"/>
                <a:cs typeface="Times New Roman" panose="02020603050405020304" pitchFamily="18" charset="0"/>
              </a:rPr>
              <a:t>Basic Image
Classification</a:t>
            </a:r>
          </a:p>
        </p:txBody>
      </p:sp>
      <p:sp>
        <p:nvSpPr>
          <p:cNvPr id="59" name="TextBox 58">
            <a:extLst>
              <a:ext uri="{FF2B5EF4-FFF2-40B4-BE49-F238E27FC236}">
                <a16:creationId xmlns:a16="http://schemas.microsoft.com/office/drawing/2014/main" id="{BFF70F32-389B-10BF-35C7-C5E41979E057}"/>
              </a:ext>
            </a:extLst>
          </p:cNvPr>
          <p:cNvSpPr txBox="1"/>
          <p:nvPr/>
        </p:nvSpPr>
        <p:spPr>
          <a:xfrm>
            <a:off x="10411348" y="8444902"/>
            <a:ext cx="3533251" cy="1723549"/>
          </a:xfrm>
          <a:prstGeom prst="rect">
            <a:avLst/>
          </a:prstGeom>
          <a:noFill/>
          <a:ln>
            <a:noFill/>
          </a:ln>
        </p:spPr>
        <p:txBody>
          <a:bodyPr wrap="square" lIns="0" tIns="0" rIns="0" bIns="0" anchor="t">
            <a:spAutoFit/>
          </a:bodyPr>
          <a:lstStyle/>
          <a:p>
            <a:pPr algn="l"/>
            <a:r>
              <a:rPr sz="2800" b="1" dirty="0">
                <a:solidFill>
                  <a:schemeClr val="bg1"/>
                </a:solidFill>
                <a:latin typeface="Times New Roman" panose="02020603050405020304" pitchFamily="18" charset="0"/>
                <a:cs typeface="Times New Roman" panose="02020603050405020304" pitchFamily="18" charset="0"/>
              </a:rPr>
              <a:t>Sentiment
Analysis
from Text
and Audio</a:t>
            </a:r>
          </a:p>
        </p:txBody>
      </p:sp>
      <p:sp>
        <p:nvSpPr>
          <p:cNvPr id="61" name="Oval 60">
            <a:extLst>
              <a:ext uri="{FF2B5EF4-FFF2-40B4-BE49-F238E27FC236}">
                <a16:creationId xmlns:a16="http://schemas.microsoft.com/office/drawing/2014/main" id="{73519C41-8609-1ED9-586E-B032B5A9A6F6}"/>
              </a:ext>
            </a:extLst>
          </p:cNvPr>
          <p:cNvSpPr/>
          <p:nvPr/>
        </p:nvSpPr>
        <p:spPr>
          <a:xfrm>
            <a:off x="755047" y="1804556"/>
            <a:ext cx="3742119" cy="3423030"/>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err="1">
                <a:latin typeface="Times New Roman" panose="02020603050405020304" pitchFamily="18" charset="0"/>
                <a:cs typeface="Times New Roman" panose="02020603050405020304" pitchFamily="18" charset="0"/>
              </a:rPr>
              <a:t>LibriSpeech</a:t>
            </a: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TIMIT</a:t>
            </a:r>
          </a:p>
          <a:p>
            <a:pPr algn="ctr"/>
            <a:r>
              <a:rPr lang="en-US" sz="3200" dirty="0">
                <a:latin typeface="Times New Roman" panose="02020603050405020304" pitchFamily="18" charset="0"/>
                <a:cs typeface="Times New Roman" panose="02020603050405020304" pitchFamily="18" charset="0"/>
              </a:rPr>
              <a:t>ESC-50</a:t>
            </a:r>
          </a:p>
          <a:p>
            <a:pPr algn="ctr"/>
            <a:r>
              <a:rPr lang="en-US" sz="3200" dirty="0">
                <a:latin typeface="Times New Roman" panose="02020603050405020304" pitchFamily="18" charset="0"/>
                <a:cs typeface="Times New Roman" panose="02020603050405020304" pitchFamily="18" charset="0"/>
              </a:rPr>
              <a:t>UrbanSound8K</a:t>
            </a:r>
          </a:p>
          <a:p>
            <a:pPr algn="ctr"/>
            <a:r>
              <a:rPr lang="en-US" sz="3200" dirty="0" err="1">
                <a:latin typeface="Times New Roman" panose="02020603050405020304" pitchFamily="18" charset="0"/>
                <a:cs typeface="Times New Roman" panose="02020603050405020304" pitchFamily="18" charset="0"/>
              </a:rPr>
              <a:t>VoxCeleb</a:t>
            </a:r>
            <a:endParaRPr lang="en-US" sz="3200" dirty="0">
              <a:latin typeface="Times New Roman" panose="02020603050405020304" pitchFamily="18" charset="0"/>
              <a:cs typeface="Times New Roman" panose="02020603050405020304" pitchFamily="18" charset="0"/>
            </a:endParaRPr>
          </a:p>
        </p:txBody>
      </p:sp>
      <p:sp>
        <p:nvSpPr>
          <p:cNvPr id="62" name="Oval 61">
            <a:extLst>
              <a:ext uri="{FF2B5EF4-FFF2-40B4-BE49-F238E27FC236}">
                <a16:creationId xmlns:a16="http://schemas.microsoft.com/office/drawing/2014/main" id="{42C63A50-28AE-2FFC-C772-E9F96C1DDDF9}"/>
              </a:ext>
            </a:extLst>
          </p:cNvPr>
          <p:cNvSpPr/>
          <p:nvPr/>
        </p:nvSpPr>
        <p:spPr>
          <a:xfrm>
            <a:off x="964631" y="6014006"/>
            <a:ext cx="3742119" cy="3423030"/>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MNIST</a:t>
            </a:r>
          </a:p>
          <a:p>
            <a:pPr algn="ctr"/>
            <a:r>
              <a:rPr lang="en-US" sz="3600" dirty="0">
                <a:latin typeface="Times New Roman" panose="02020603050405020304" pitchFamily="18" charset="0"/>
                <a:cs typeface="Times New Roman" panose="02020603050405020304" pitchFamily="18" charset="0"/>
              </a:rPr>
              <a:t>CIFAR-100</a:t>
            </a:r>
          </a:p>
          <a:p>
            <a:pPr algn="ctr"/>
            <a:r>
              <a:rPr lang="en-US" sz="3600" dirty="0">
                <a:latin typeface="Times New Roman" panose="02020603050405020304" pitchFamily="18" charset="0"/>
                <a:cs typeface="Times New Roman" panose="02020603050405020304" pitchFamily="18" charset="0"/>
              </a:rPr>
              <a:t>ImageNet</a:t>
            </a:r>
          </a:p>
          <a:p>
            <a:pPr algn="ctr"/>
            <a:r>
              <a:rPr lang="en-US" sz="3600" dirty="0">
                <a:latin typeface="Times New Roman" panose="02020603050405020304" pitchFamily="18" charset="0"/>
                <a:cs typeface="Times New Roman" panose="02020603050405020304" pitchFamily="18" charset="0"/>
              </a:rPr>
              <a:t>Fashion-MNIST</a:t>
            </a:r>
          </a:p>
          <a:p>
            <a:pPr algn="ctr"/>
            <a:r>
              <a:rPr lang="en-US" sz="3600" dirty="0">
                <a:latin typeface="Times New Roman" panose="02020603050405020304" pitchFamily="18" charset="0"/>
                <a:cs typeface="Times New Roman" panose="02020603050405020304" pitchFamily="18" charset="0"/>
              </a:rPr>
              <a:t>COIL-20</a:t>
            </a:r>
          </a:p>
        </p:txBody>
      </p:sp>
      <p:sp>
        <p:nvSpPr>
          <p:cNvPr id="63" name="Oval 62">
            <a:extLst>
              <a:ext uri="{FF2B5EF4-FFF2-40B4-BE49-F238E27FC236}">
                <a16:creationId xmlns:a16="http://schemas.microsoft.com/office/drawing/2014/main" id="{C048C28A-41A3-6949-FB00-0D22FDC1855A}"/>
              </a:ext>
            </a:extLst>
          </p:cNvPr>
          <p:cNvSpPr/>
          <p:nvPr/>
        </p:nvSpPr>
        <p:spPr>
          <a:xfrm>
            <a:off x="12901593" y="2019300"/>
            <a:ext cx="5045984" cy="6425602"/>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IEMOCAP</a:t>
            </a:r>
          </a:p>
          <a:p>
            <a:pPr algn="ctr"/>
            <a:r>
              <a:rPr lang="en-US" sz="3200" dirty="0">
                <a:latin typeface="Times New Roman" panose="02020603050405020304" pitchFamily="18" charset="0"/>
                <a:cs typeface="Times New Roman" panose="02020603050405020304" pitchFamily="18" charset="0"/>
              </a:rPr>
              <a:t>CMU-MOSEI</a:t>
            </a:r>
          </a:p>
          <a:p>
            <a:pPr algn="ctr"/>
            <a:r>
              <a:rPr lang="en-US" sz="3200" dirty="0">
                <a:latin typeface="Times New Roman" panose="02020603050405020304" pitchFamily="18" charset="0"/>
                <a:cs typeface="Times New Roman" panose="02020603050405020304" pitchFamily="18" charset="0"/>
              </a:rPr>
              <a:t>SEED</a:t>
            </a:r>
          </a:p>
          <a:p>
            <a:pPr algn="ctr"/>
            <a:r>
              <a:rPr lang="en-US" sz="3200" dirty="0">
                <a:latin typeface="Times New Roman" panose="02020603050405020304" pitchFamily="18" charset="0"/>
                <a:cs typeface="Times New Roman" panose="02020603050405020304" pitchFamily="18" charset="0"/>
              </a:rPr>
              <a:t>DEAP</a:t>
            </a:r>
          </a:p>
          <a:p>
            <a:pPr algn="ctr"/>
            <a:r>
              <a:rPr lang="en-US" sz="3200" dirty="0">
                <a:latin typeface="Times New Roman" panose="02020603050405020304" pitchFamily="18" charset="0"/>
                <a:cs typeface="Times New Roman" panose="02020603050405020304" pitchFamily="18" charset="0"/>
              </a:rPr>
              <a:t>EIMT16</a:t>
            </a:r>
          </a:p>
          <a:p>
            <a:pPr algn="ctr"/>
            <a:r>
              <a:rPr lang="en-US" sz="3200" dirty="0">
                <a:latin typeface="Times New Roman" panose="02020603050405020304" pitchFamily="18" charset="0"/>
                <a:cs typeface="Times New Roman" panose="02020603050405020304" pitchFamily="18" charset="0"/>
              </a:rPr>
              <a:t>MELD</a:t>
            </a:r>
          </a:p>
          <a:p>
            <a:pPr algn="ctr"/>
            <a:r>
              <a:rPr lang="en-US" sz="3200" dirty="0">
                <a:latin typeface="Times New Roman" panose="02020603050405020304" pitchFamily="18" charset="0"/>
                <a:cs typeface="Times New Roman" panose="02020603050405020304" pitchFamily="18" charset="0"/>
              </a:rPr>
              <a:t>EXTENDED COGNIMUSE</a:t>
            </a:r>
          </a:p>
          <a:p>
            <a:pPr algn="ctr"/>
            <a:r>
              <a:rPr lang="en-US" sz="3200" dirty="0">
                <a:latin typeface="Times New Roman" panose="02020603050405020304" pitchFamily="18" charset="0"/>
                <a:cs typeface="Times New Roman" panose="02020603050405020304" pitchFamily="18" charset="0"/>
              </a:rPr>
              <a:t>EXTENDTED MUSIC VIDEO DATASET</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285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928" y="17318"/>
            <a:ext cx="1332592" cy="1313507"/>
            <a:chOff x="0" y="0"/>
            <a:chExt cx="6350000" cy="6350000"/>
          </a:xfrm>
        </p:grpSpPr>
        <p:sp>
          <p:nvSpPr>
            <p:cNvPr id="3" name="Freeform 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2"/>
              <a:stretch>
                <a:fillRect l="-24906" r="-24906"/>
              </a:stretch>
            </a:blipFill>
          </p:spPr>
        </p:sp>
      </p:grpSp>
      <p:grpSp>
        <p:nvGrpSpPr>
          <p:cNvPr id="4" name="Group 4"/>
          <p:cNvGrpSpPr>
            <a:grpSpLocks noChangeAspect="1"/>
          </p:cNvGrpSpPr>
          <p:nvPr/>
        </p:nvGrpSpPr>
        <p:grpSpPr>
          <a:xfrm>
            <a:off x="16566497" y="-83203"/>
            <a:ext cx="1721503" cy="1721503"/>
            <a:chOff x="0" y="0"/>
            <a:chExt cx="6350000" cy="6350000"/>
          </a:xfrm>
        </p:grpSpPr>
        <p:sp>
          <p:nvSpPr>
            <p:cNvPr id="5" name="Freeform 5"/>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3"/>
              <a:stretch>
                <a:fillRect l="-39285" r="-39285"/>
              </a:stretch>
            </a:blipFill>
          </p:spPr>
        </p:sp>
      </p:grpSp>
      <p:grpSp>
        <p:nvGrpSpPr>
          <p:cNvPr id="6" name="Group 6"/>
          <p:cNvGrpSpPr>
            <a:grpSpLocks noChangeAspect="1"/>
          </p:cNvGrpSpPr>
          <p:nvPr/>
        </p:nvGrpSpPr>
        <p:grpSpPr>
          <a:xfrm>
            <a:off x="14264" y="8868977"/>
            <a:ext cx="1418024" cy="1418024"/>
            <a:chOff x="0" y="0"/>
            <a:chExt cx="6350000" cy="6350000"/>
          </a:xfrm>
        </p:grpSpPr>
        <p:sp>
          <p:nvSpPr>
            <p:cNvPr id="7" name="Freeform 7"/>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4"/>
              <a:stretch>
                <a:fillRect l="-13391" r="-13391"/>
              </a:stretch>
            </a:blipFill>
          </p:spPr>
        </p:sp>
      </p:grpSp>
      <p:grpSp>
        <p:nvGrpSpPr>
          <p:cNvPr id="8" name="Group 8"/>
          <p:cNvGrpSpPr>
            <a:grpSpLocks noChangeAspect="1"/>
          </p:cNvGrpSpPr>
          <p:nvPr/>
        </p:nvGrpSpPr>
        <p:grpSpPr>
          <a:xfrm>
            <a:off x="17273155" y="9286418"/>
            <a:ext cx="1000581" cy="1000581"/>
            <a:chOff x="0" y="0"/>
            <a:chExt cx="6350000" cy="6350000"/>
          </a:xfrm>
        </p:grpSpPr>
        <p:sp>
          <p:nvSpPr>
            <p:cNvPr id="9" name="Freeform 9"/>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blipFill>
              <a:blip r:embed="rId5"/>
              <a:stretch>
                <a:fillRect l="-29522" r="-29522"/>
              </a:stretch>
            </a:blipFill>
          </p:spPr>
        </p:sp>
      </p:grpSp>
      <p:sp>
        <p:nvSpPr>
          <p:cNvPr id="10" name="Freeform 10"/>
          <p:cNvSpPr/>
          <p:nvPr/>
        </p:nvSpPr>
        <p:spPr>
          <a:xfrm rot="5665735">
            <a:off x="15524953" y="4500121"/>
            <a:ext cx="11756555" cy="14509923"/>
          </a:xfrm>
          <a:custGeom>
            <a:avLst/>
            <a:gdLst/>
            <a:ahLst/>
            <a:cxnLst/>
            <a:rect l="l" t="t" r="r" b="b"/>
            <a:pathLst>
              <a:path w="13562597" h="15662900">
                <a:moveTo>
                  <a:pt x="0" y="0"/>
                </a:moveTo>
                <a:lnTo>
                  <a:pt x="13562597" y="0"/>
                </a:lnTo>
                <a:lnTo>
                  <a:pt x="13562597" y="15662900"/>
                </a:lnTo>
                <a:lnTo>
                  <a:pt x="0" y="156629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2" name="Text 0">
            <a:extLst>
              <a:ext uri="{FF2B5EF4-FFF2-40B4-BE49-F238E27FC236}">
                <a16:creationId xmlns:a16="http://schemas.microsoft.com/office/drawing/2014/main" id="{1F73E408-5B04-FE72-FD8B-DA6941FDA00D}"/>
              </a:ext>
            </a:extLst>
          </p:cNvPr>
          <p:cNvSpPr/>
          <p:nvPr/>
        </p:nvSpPr>
        <p:spPr>
          <a:xfrm>
            <a:off x="1371600" y="224758"/>
            <a:ext cx="11380470" cy="563285"/>
          </a:xfrm>
          <a:prstGeom prst="rect">
            <a:avLst/>
          </a:prstGeom>
          <a:noFill/>
          <a:ln/>
        </p:spPr>
        <p:txBody>
          <a:bodyPr wrap="none" lIns="0" tIns="0" rIns="0" bIns="0" rtlCol="0" anchor="t"/>
          <a:lstStyle/>
          <a:p>
            <a:pPr marL="0" indent="0" algn="l">
              <a:lnSpc>
                <a:spcPts val="4400"/>
              </a:lnSpc>
              <a:buNone/>
            </a:pPr>
            <a:r>
              <a:rPr lang="en-US" sz="4400" b="1" dirty="0">
                <a:solidFill>
                  <a:schemeClr val="bg1"/>
                </a:solidFill>
                <a:latin typeface="Times New Roman" panose="02020603050405020304" pitchFamily="18" charset="0"/>
                <a:ea typeface="Barlow Bold" pitchFamily="34" charset="-122"/>
                <a:cs typeface="Times New Roman" panose="02020603050405020304" pitchFamily="18" charset="0"/>
              </a:rPr>
              <a:t>Technical Overview: Feature Extraction - Textual &amp; Visual</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13" name="Text 1">
            <a:extLst>
              <a:ext uri="{FF2B5EF4-FFF2-40B4-BE49-F238E27FC236}">
                <a16:creationId xmlns:a16="http://schemas.microsoft.com/office/drawing/2014/main" id="{5ED911FC-E36A-7A3C-F714-077A509CA8D8}"/>
              </a:ext>
            </a:extLst>
          </p:cNvPr>
          <p:cNvSpPr/>
          <p:nvPr/>
        </p:nvSpPr>
        <p:spPr>
          <a:xfrm>
            <a:off x="298749" y="2172620"/>
            <a:ext cx="2704148" cy="337899"/>
          </a:xfrm>
          <a:prstGeom prst="rect">
            <a:avLst/>
          </a:prstGeom>
          <a:noFill/>
          <a:ln/>
        </p:spPr>
        <p:txBody>
          <a:bodyPr wrap="none" lIns="0" tIns="0" rIns="0" bIns="0" rtlCol="0" anchor="t"/>
          <a:lstStyle/>
          <a:p>
            <a:pPr marL="0" indent="0" algn="l">
              <a:lnSpc>
                <a:spcPts val="2650"/>
              </a:lnSpc>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Textual Modality</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4" name="Text 2">
            <a:extLst>
              <a:ext uri="{FF2B5EF4-FFF2-40B4-BE49-F238E27FC236}">
                <a16:creationId xmlns:a16="http://schemas.microsoft.com/office/drawing/2014/main" id="{DF971298-50F3-4410-9B93-CAB79F38C972}"/>
              </a:ext>
            </a:extLst>
          </p:cNvPr>
          <p:cNvSpPr/>
          <p:nvPr/>
        </p:nvSpPr>
        <p:spPr>
          <a:xfrm>
            <a:off x="298749" y="2681731"/>
            <a:ext cx="6507004" cy="547688"/>
          </a:xfrm>
          <a:prstGeom prst="rect">
            <a:avLst/>
          </a:prstGeom>
          <a:noFill/>
          <a:ln/>
        </p:spPr>
        <p:txBody>
          <a:bodyPr wrap="square" lIns="0" tIns="0" rIns="0" bIns="0" rtlCol="0" anchor="t"/>
          <a:lstStyle/>
          <a:p>
            <a:pPr marL="0" indent="0" algn="l">
              <a:buNone/>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Capturing semantic and contextual information from dialogue is crucial for understanding underlying emotions.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5" name="Shape 3">
            <a:extLst>
              <a:ext uri="{FF2B5EF4-FFF2-40B4-BE49-F238E27FC236}">
                <a16:creationId xmlns:a16="http://schemas.microsoft.com/office/drawing/2014/main" id="{E4DFD943-87E3-8F05-CA46-4314BF1BBEAE}"/>
              </a:ext>
            </a:extLst>
          </p:cNvPr>
          <p:cNvSpPr/>
          <p:nvPr/>
        </p:nvSpPr>
        <p:spPr>
          <a:xfrm>
            <a:off x="202865" y="4488885"/>
            <a:ext cx="6507004" cy="1682710"/>
          </a:xfrm>
          <a:prstGeom prst="roundRect">
            <a:avLst>
              <a:gd name="adj" fmla="val 6521"/>
            </a:avLst>
          </a:prstGeom>
          <a:noFill/>
          <a:ln/>
          <a:effectLst>
            <a:outerShdw blurRad="41910" dist="20320" dir="13500000" algn="bl" rotWithShape="0">
              <a:srgbClr val="FFFFFF">
                <a:alpha val="70000"/>
              </a:srgbClr>
            </a:outerShdw>
          </a:effectLst>
        </p:spPr>
      </p:sp>
      <p:pic>
        <p:nvPicPr>
          <p:cNvPr id="16" name="Image 0" descr="preencoded.png">
            <a:extLst>
              <a:ext uri="{FF2B5EF4-FFF2-40B4-BE49-F238E27FC236}">
                <a16:creationId xmlns:a16="http://schemas.microsoft.com/office/drawing/2014/main" id="{7A318655-90D9-E00F-7DE3-5D8374AEF657}"/>
              </a:ext>
            </a:extLst>
          </p:cNvPr>
          <p:cNvPicPr>
            <a:picLocks noChangeAspect="1"/>
          </p:cNvPicPr>
          <p:nvPr/>
        </p:nvPicPr>
        <p:blipFill>
          <a:blip r:embed="rId8"/>
          <a:stretch>
            <a:fillRect/>
          </a:stretch>
        </p:blipFill>
        <p:spPr>
          <a:xfrm>
            <a:off x="202865" y="4242051"/>
            <a:ext cx="6507004" cy="91440"/>
          </a:xfrm>
          <a:prstGeom prst="rect">
            <a:avLst/>
          </a:prstGeom>
        </p:spPr>
      </p:pic>
      <p:pic>
        <p:nvPicPr>
          <p:cNvPr id="17" name="Image 1" descr="preencoded.png">
            <a:extLst>
              <a:ext uri="{FF2B5EF4-FFF2-40B4-BE49-F238E27FC236}">
                <a16:creationId xmlns:a16="http://schemas.microsoft.com/office/drawing/2014/main" id="{6739132C-6F3C-0FC7-4F3E-AE13D9AD527E}"/>
              </a:ext>
            </a:extLst>
          </p:cNvPr>
          <p:cNvPicPr>
            <a:picLocks noChangeAspect="1"/>
          </p:cNvPicPr>
          <p:nvPr/>
        </p:nvPicPr>
        <p:blipFill>
          <a:blip r:embed="rId9"/>
          <a:stretch>
            <a:fillRect/>
          </a:stretch>
        </p:blipFill>
        <p:spPr>
          <a:xfrm>
            <a:off x="3199489" y="4232067"/>
            <a:ext cx="513755" cy="513755"/>
          </a:xfrm>
          <a:prstGeom prst="rect">
            <a:avLst/>
          </a:prstGeom>
        </p:spPr>
      </p:pic>
      <p:pic>
        <p:nvPicPr>
          <p:cNvPr id="18" name="Image 2" descr="preencoded.png">
            <a:extLst>
              <a:ext uri="{FF2B5EF4-FFF2-40B4-BE49-F238E27FC236}">
                <a16:creationId xmlns:a16="http://schemas.microsoft.com/office/drawing/2014/main" id="{50A4FCCC-6005-6AE5-8886-300B78F6E24E}"/>
              </a:ext>
            </a:extLst>
          </p:cNvPr>
          <p:cNvPicPr>
            <a:picLocks noChangeAspect="1"/>
          </p:cNvPicPr>
          <p:nvPr/>
        </p:nvPicPr>
        <p:blipFill>
          <a:blip r:embed="rId10"/>
          <a:stretch>
            <a:fillRect/>
          </a:stretch>
        </p:blipFill>
        <p:spPr>
          <a:xfrm>
            <a:off x="2500796" y="3817218"/>
            <a:ext cx="786940" cy="983447"/>
          </a:xfrm>
          <a:prstGeom prst="rect">
            <a:avLst/>
          </a:prstGeom>
        </p:spPr>
      </p:pic>
      <p:sp>
        <p:nvSpPr>
          <p:cNvPr id="19" name="Text 4">
            <a:extLst>
              <a:ext uri="{FF2B5EF4-FFF2-40B4-BE49-F238E27FC236}">
                <a16:creationId xmlns:a16="http://schemas.microsoft.com/office/drawing/2014/main" id="{9206A0F3-08AD-82CE-8BD6-08E0AC2E889E}"/>
              </a:ext>
            </a:extLst>
          </p:cNvPr>
          <p:cNvSpPr/>
          <p:nvPr/>
        </p:nvSpPr>
        <p:spPr>
          <a:xfrm>
            <a:off x="396937" y="4917033"/>
            <a:ext cx="2253496" cy="281702"/>
          </a:xfrm>
          <a:prstGeom prst="rect">
            <a:avLst/>
          </a:prstGeom>
          <a:noFill/>
          <a:ln/>
        </p:spPr>
        <p:txBody>
          <a:bodyPr wrap="none" lIns="0" tIns="0" rIns="0" bIns="0" rtlCol="0" anchor="t"/>
          <a:lstStyle/>
          <a:p>
            <a:pPr marL="0" indent="0" algn="l">
              <a:lnSpc>
                <a:spcPts val="2200"/>
              </a:lnSpc>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Word Embeddings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0" name="Text 5">
            <a:extLst>
              <a:ext uri="{FF2B5EF4-FFF2-40B4-BE49-F238E27FC236}">
                <a16:creationId xmlns:a16="http://schemas.microsoft.com/office/drawing/2014/main" id="{C9F33625-D13E-32ED-4319-025B77A7B1B3}"/>
              </a:ext>
            </a:extLst>
          </p:cNvPr>
          <p:cNvSpPr/>
          <p:nvPr/>
        </p:nvSpPr>
        <p:spPr>
          <a:xfrm>
            <a:off x="396937" y="5369947"/>
            <a:ext cx="6118860" cy="273844"/>
          </a:xfrm>
          <a:prstGeom prst="rect">
            <a:avLst/>
          </a:prstGeom>
          <a:noFill/>
          <a:ln/>
        </p:spPr>
        <p:txBody>
          <a:bodyPr wrap="none" lIns="0" tIns="0" rIns="0" bIns="0" rtlCol="0" anchor="t"/>
          <a:lstStyle/>
          <a:p>
            <a:pPr marL="342900" indent="-342900" algn="l">
              <a:buSzPct val="100000"/>
              <a:buChar char="•"/>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Pre-trained language models like</a:t>
            </a:r>
          </a:p>
          <a:p>
            <a:pPr algn="l">
              <a:buSzPct val="100000"/>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    ALBERT-base.</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1" name="Text 6">
            <a:extLst>
              <a:ext uri="{FF2B5EF4-FFF2-40B4-BE49-F238E27FC236}">
                <a16:creationId xmlns:a16="http://schemas.microsoft.com/office/drawing/2014/main" id="{A6BA024C-D794-79F6-6A12-EBDBD8CD9EA2}"/>
              </a:ext>
            </a:extLst>
          </p:cNvPr>
          <p:cNvSpPr/>
          <p:nvPr/>
        </p:nvSpPr>
        <p:spPr>
          <a:xfrm>
            <a:off x="410792" y="6423657"/>
            <a:ext cx="6118860" cy="273844"/>
          </a:xfrm>
          <a:prstGeom prst="rect">
            <a:avLst/>
          </a:prstGeom>
          <a:noFill/>
          <a:ln/>
        </p:spPr>
        <p:txBody>
          <a:bodyPr wrap="none" lIns="0" tIns="0" rIns="0" bIns="0" rtlCol="0" anchor="t"/>
          <a:lstStyle/>
          <a:p>
            <a:pPr marL="342900" indent="-342900" algn="l">
              <a:lnSpc>
                <a:spcPts val="2150"/>
              </a:lnSpc>
              <a:buSzPct val="100000"/>
              <a:buChar char="•"/>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Captures token-level meaning.</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2" name="Shape 7">
            <a:extLst>
              <a:ext uri="{FF2B5EF4-FFF2-40B4-BE49-F238E27FC236}">
                <a16:creationId xmlns:a16="http://schemas.microsoft.com/office/drawing/2014/main" id="{E3098EB5-B784-ACBB-9A75-94BFEA784DD2}"/>
              </a:ext>
            </a:extLst>
          </p:cNvPr>
          <p:cNvSpPr/>
          <p:nvPr/>
        </p:nvSpPr>
        <p:spPr>
          <a:xfrm>
            <a:off x="237501" y="7015055"/>
            <a:ext cx="6507004" cy="1682710"/>
          </a:xfrm>
          <a:prstGeom prst="roundRect">
            <a:avLst>
              <a:gd name="adj" fmla="val 6521"/>
            </a:avLst>
          </a:prstGeom>
          <a:noFill/>
          <a:ln/>
          <a:effectLst>
            <a:outerShdw blurRad="41910" dist="20320" dir="13500000" algn="bl" rotWithShape="0">
              <a:srgbClr val="FFFFFF">
                <a:alpha val="70000"/>
              </a:srgbClr>
            </a:outerShdw>
          </a:effectLst>
        </p:spPr>
      </p:sp>
      <p:pic>
        <p:nvPicPr>
          <p:cNvPr id="23" name="Image 3" descr="preencoded.png">
            <a:extLst>
              <a:ext uri="{FF2B5EF4-FFF2-40B4-BE49-F238E27FC236}">
                <a16:creationId xmlns:a16="http://schemas.microsoft.com/office/drawing/2014/main" id="{220FACAB-DD48-E9DF-739B-A4D3D6027705}"/>
              </a:ext>
            </a:extLst>
          </p:cNvPr>
          <p:cNvPicPr>
            <a:picLocks noChangeAspect="1"/>
          </p:cNvPicPr>
          <p:nvPr/>
        </p:nvPicPr>
        <p:blipFill>
          <a:blip r:embed="rId8"/>
          <a:stretch>
            <a:fillRect/>
          </a:stretch>
        </p:blipFill>
        <p:spPr>
          <a:xfrm>
            <a:off x="271039" y="7063481"/>
            <a:ext cx="6507004" cy="91440"/>
          </a:xfrm>
          <a:prstGeom prst="rect">
            <a:avLst/>
          </a:prstGeom>
        </p:spPr>
      </p:pic>
      <p:pic>
        <p:nvPicPr>
          <p:cNvPr id="24" name="Image 4" descr="preencoded.png">
            <a:extLst>
              <a:ext uri="{FF2B5EF4-FFF2-40B4-BE49-F238E27FC236}">
                <a16:creationId xmlns:a16="http://schemas.microsoft.com/office/drawing/2014/main" id="{DEDA5FD6-2108-FB56-EA42-AE3D8F61E60F}"/>
              </a:ext>
            </a:extLst>
          </p:cNvPr>
          <p:cNvPicPr>
            <a:picLocks noChangeAspect="1"/>
          </p:cNvPicPr>
          <p:nvPr/>
        </p:nvPicPr>
        <p:blipFill>
          <a:blip r:embed="rId9"/>
          <a:stretch>
            <a:fillRect/>
          </a:stretch>
        </p:blipFill>
        <p:spPr>
          <a:xfrm>
            <a:off x="3267664" y="7346891"/>
            <a:ext cx="513755" cy="513755"/>
          </a:xfrm>
          <a:prstGeom prst="rect">
            <a:avLst/>
          </a:prstGeom>
        </p:spPr>
      </p:pic>
      <p:pic>
        <p:nvPicPr>
          <p:cNvPr id="25" name="Image 5" descr="preencoded.png">
            <a:extLst>
              <a:ext uri="{FF2B5EF4-FFF2-40B4-BE49-F238E27FC236}">
                <a16:creationId xmlns:a16="http://schemas.microsoft.com/office/drawing/2014/main" id="{5508C2B3-2C1C-0175-E26B-EDCC6294D3AD}"/>
              </a:ext>
            </a:extLst>
          </p:cNvPr>
          <p:cNvPicPr>
            <a:picLocks noChangeAspect="1"/>
          </p:cNvPicPr>
          <p:nvPr/>
        </p:nvPicPr>
        <p:blipFill>
          <a:blip r:embed="rId11"/>
          <a:stretch>
            <a:fillRect/>
          </a:stretch>
        </p:blipFill>
        <p:spPr>
          <a:xfrm>
            <a:off x="2574407" y="6547773"/>
            <a:ext cx="851055" cy="1063572"/>
          </a:xfrm>
          <a:prstGeom prst="rect">
            <a:avLst/>
          </a:prstGeom>
        </p:spPr>
      </p:pic>
      <p:sp>
        <p:nvSpPr>
          <p:cNvPr id="26" name="Text 8">
            <a:extLst>
              <a:ext uri="{FF2B5EF4-FFF2-40B4-BE49-F238E27FC236}">
                <a16:creationId xmlns:a16="http://schemas.microsoft.com/office/drawing/2014/main" id="{D0E9730B-86DA-AF72-28FB-2A403469D133}"/>
              </a:ext>
            </a:extLst>
          </p:cNvPr>
          <p:cNvSpPr/>
          <p:nvPr/>
        </p:nvSpPr>
        <p:spPr>
          <a:xfrm>
            <a:off x="472038" y="7615851"/>
            <a:ext cx="2253496" cy="281702"/>
          </a:xfrm>
          <a:prstGeom prst="rect">
            <a:avLst/>
          </a:prstGeom>
          <a:noFill/>
          <a:ln/>
        </p:spPr>
        <p:txBody>
          <a:bodyPr wrap="none" lIns="0" tIns="0" rIns="0" bIns="0" rtlCol="0" anchor="t"/>
          <a:lstStyle/>
          <a:p>
            <a:pPr marL="0" indent="0" algn="l">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Sentence Embeddings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7" name="Text 9">
            <a:extLst>
              <a:ext uri="{FF2B5EF4-FFF2-40B4-BE49-F238E27FC236}">
                <a16:creationId xmlns:a16="http://schemas.microsoft.com/office/drawing/2014/main" id="{82FB7D96-35AF-2651-64DC-25B569A59138}"/>
              </a:ext>
            </a:extLst>
          </p:cNvPr>
          <p:cNvSpPr/>
          <p:nvPr/>
        </p:nvSpPr>
        <p:spPr>
          <a:xfrm>
            <a:off x="472038" y="8068765"/>
            <a:ext cx="6118860" cy="273844"/>
          </a:xfrm>
          <a:prstGeom prst="rect">
            <a:avLst/>
          </a:prstGeom>
          <a:noFill/>
          <a:ln/>
        </p:spPr>
        <p:txBody>
          <a:bodyPr wrap="none" lIns="0" tIns="0" rIns="0" bIns="0" rtlCol="0" anchor="t"/>
          <a:lstStyle/>
          <a:p>
            <a:pPr marL="342900" indent="-342900" algn="l">
              <a:buSzPct val="100000"/>
              <a:buChar char="•"/>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GPT for comprehensive contextual understanding.</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8" name="Text 10">
            <a:extLst>
              <a:ext uri="{FF2B5EF4-FFF2-40B4-BE49-F238E27FC236}">
                <a16:creationId xmlns:a16="http://schemas.microsoft.com/office/drawing/2014/main" id="{F4FA9B4E-6370-CF5E-5FAD-0433629E68EB}"/>
              </a:ext>
            </a:extLst>
          </p:cNvPr>
          <p:cNvSpPr/>
          <p:nvPr/>
        </p:nvSpPr>
        <p:spPr>
          <a:xfrm>
            <a:off x="472038" y="8402497"/>
            <a:ext cx="6118860" cy="273844"/>
          </a:xfrm>
          <a:prstGeom prst="rect">
            <a:avLst/>
          </a:prstGeom>
          <a:noFill/>
          <a:ln/>
        </p:spPr>
        <p:txBody>
          <a:bodyPr wrap="none" lIns="0" tIns="0" rIns="0" bIns="0" rtlCol="0" anchor="t"/>
          <a:lstStyle/>
          <a:p>
            <a:pPr marL="342900" indent="-342900" algn="l">
              <a:buSzPct val="100000"/>
              <a:buChar char="•"/>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Considers dialogue history, current sentence, and reply.</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9" name="Text 11">
            <a:extLst>
              <a:ext uri="{FF2B5EF4-FFF2-40B4-BE49-F238E27FC236}">
                <a16:creationId xmlns:a16="http://schemas.microsoft.com/office/drawing/2014/main" id="{76E4C833-7863-A8E9-BF9A-6D8C0FBC69B8}"/>
              </a:ext>
            </a:extLst>
          </p:cNvPr>
          <p:cNvSpPr/>
          <p:nvPr/>
        </p:nvSpPr>
        <p:spPr>
          <a:xfrm>
            <a:off x="9144000" y="2016881"/>
            <a:ext cx="6034445" cy="337899"/>
          </a:xfrm>
          <a:prstGeom prst="rect">
            <a:avLst/>
          </a:prstGeom>
          <a:noFill/>
          <a:ln/>
        </p:spPr>
        <p:txBody>
          <a:bodyPr wrap="none" lIns="0" tIns="0" rIns="0" bIns="0" rtlCol="0" anchor="t"/>
          <a:lstStyle/>
          <a:p>
            <a:pPr marL="0" indent="0" algn="l">
              <a:lnSpc>
                <a:spcPts val="2650"/>
              </a:lnSpc>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Visual Modality (Video Frames/Facial Expressions)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0" name="Text 12">
            <a:extLst>
              <a:ext uri="{FF2B5EF4-FFF2-40B4-BE49-F238E27FC236}">
                <a16:creationId xmlns:a16="http://schemas.microsoft.com/office/drawing/2014/main" id="{88B9A786-1498-61E9-E6D5-3BCD443A8937}"/>
              </a:ext>
            </a:extLst>
          </p:cNvPr>
          <p:cNvSpPr/>
          <p:nvPr/>
        </p:nvSpPr>
        <p:spPr>
          <a:xfrm>
            <a:off x="9144000" y="2525992"/>
            <a:ext cx="6507004" cy="888134"/>
          </a:xfrm>
          <a:prstGeom prst="rect">
            <a:avLst/>
          </a:prstGeom>
          <a:noFill/>
          <a:ln/>
        </p:spPr>
        <p:txBody>
          <a:bodyPr wrap="square" lIns="0" tIns="0" rIns="0" bIns="0" rtlCol="0" anchor="t"/>
          <a:lstStyle/>
          <a:p>
            <a:pPr marL="0" indent="0" algn="l">
              <a:buNone/>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Visual cues from video frames and facial expressions offer critical information for emotion recognition.</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1" name="Shape 13">
            <a:extLst>
              <a:ext uri="{FF2B5EF4-FFF2-40B4-BE49-F238E27FC236}">
                <a16:creationId xmlns:a16="http://schemas.microsoft.com/office/drawing/2014/main" id="{25E9EE4E-C646-A6E4-287D-8D85E3AA31AD}"/>
              </a:ext>
            </a:extLst>
          </p:cNvPr>
          <p:cNvSpPr/>
          <p:nvPr/>
        </p:nvSpPr>
        <p:spPr>
          <a:xfrm>
            <a:off x="7531656" y="3203615"/>
            <a:ext cx="6507004" cy="1682710"/>
          </a:xfrm>
          <a:prstGeom prst="roundRect">
            <a:avLst>
              <a:gd name="adj" fmla="val 6521"/>
            </a:avLst>
          </a:prstGeom>
          <a:noFill/>
          <a:ln/>
          <a:effectLst>
            <a:outerShdw blurRad="41910" dist="20320" dir="13500000" algn="bl" rotWithShape="0">
              <a:srgbClr val="FFFFFF">
                <a:alpha val="70000"/>
              </a:srgbClr>
            </a:outerShdw>
          </a:effectLst>
        </p:spPr>
      </p:sp>
      <p:pic>
        <p:nvPicPr>
          <p:cNvPr id="32" name="Image 6" descr="preencoded.png">
            <a:extLst>
              <a:ext uri="{FF2B5EF4-FFF2-40B4-BE49-F238E27FC236}">
                <a16:creationId xmlns:a16="http://schemas.microsoft.com/office/drawing/2014/main" id="{299C5039-D06D-62B0-1A60-5016DD3E05B1}"/>
              </a:ext>
            </a:extLst>
          </p:cNvPr>
          <p:cNvPicPr>
            <a:picLocks noChangeAspect="1"/>
          </p:cNvPicPr>
          <p:nvPr/>
        </p:nvPicPr>
        <p:blipFill>
          <a:blip r:embed="rId8"/>
          <a:stretch>
            <a:fillRect/>
          </a:stretch>
        </p:blipFill>
        <p:spPr>
          <a:xfrm>
            <a:off x="9045370" y="4232067"/>
            <a:ext cx="6507004" cy="91440"/>
          </a:xfrm>
          <a:prstGeom prst="rect">
            <a:avLst/>
          </a:prstGeom>
        </p:spPr>
      </p:pic>
      <p:pic>
        <p:nvPicPr>
          <p:cNvPr id="33" name="Image 7" descr="preencoded.png">
            <a:extLst>
              <a:ext uri="{FF2B5EF4-FFF2-40B4-BE49-F238E27FC236}">
                <a16:creationId xmlns:a16="http://schemas.microsoft.com/office/drawing/2014/main" id="{A97023D2-5B4D-73A6-65EA-669274E98126}"/>
              </a:ext>
            </a:extLst>
          </p:cNvPr>
          <p:cNvPicPr>
            <a:picLocks noChangeAspect="1"/>
          </p:cNvPicPr>
          <p:nvPr/>
        </p:nvPicPr>
        <p:blipFill>
          <a:blip r:embed="rId9"/>
          <a:stretch>
            <a:fillRect/>
          </a:stretch>
        </p:blipFill>
        <p:spPr>
          <a:xfrm>
            <a:off x="10893861" y="3349645"/>
            <a:ext cx="513755" cy="513755"/>
          </a:xfrm>
          <a:prstGeom prst="rect">
            <a:avLst/>
          </a:prstGeom>
        </p:spPr>
      </p:pic>
      <p:pic>
        <p:nvPicPr>
          <p:cNvPr id="34" name="Image 8" descr="preencoded.png">
            <a:extLst>
              <a:ext uri="{FF2B5EF4-FFF2-40B4-BE49-F238E27FC236}">
                <a16:creationId xmlns:a16="http://schemas.microsoft.com/office/drawing/2014/main" id="{5AA01FC9-63E7-234F-B6F5-25CD7B2DC529}"/>
              </a:ext>
            </a:extLst>
          </p:cNvPr>
          <p:cNvPicPr>
            <a:picLocks noChangeAspect="1"/>
          </p:cNvPicPr>
          <p:nvPr/>
        </p:nvPicPr>
        <p:blipFill>
          <a:blip r:embed="rId12"/>
          <a:stretch>
            <a:fillRect/>
          </a:stretch>
        </p:blipFill>
        <p:spPr>
          <a:xfrm>
            <a:off x="11644596" y="3566358"/>
            <a:ext cx="997872" cy="1247051"/>
          </a:xfrm>
          <a:prstGeom prst="rect">
            <a:avLst/>
          </a:prstGeom>
        </p:spPr>
      </p:pic>
      <p:sp>
        <p:nvSpPr>
          <p:cNvPr id="35" name="Text 14">
            <a:extLst>
              <a:ext uri="{FF2B5EF4-FFF2-40B4-BE49-F238E27FC236}">
                <a16:creationId xmlns:a16="http://schemas.microsoft.com/office/drawing/2014/main" id="{3E39D76C-2031-C7B0-1CA6-31BF1C261183}"/>
              </a:ext>
            </a:extLst>
          </p:cNvPr>
          <p:cNvSpPr/>
          <p:nvPr/>
        </p:nvSpPr>
        <p:spPr>
          <a:xfrm>
            <a:off x="9218660" y="4799825"/>
            <a:ext cx="2253496" cy="281702"/>
          </a:xfrm>
          <a:prstGeom prst="rect">
            <a:avLst/>
          </a:prstGeom>
          <a:noFill/>
          <a:ln/>
        </p:spPr>
        <p:txBody>
          <a:bodyPr wrap="none" lIns="0" tIns="0" rIns="0" bIns="0" rtlCol="0" anchor="t"/>
          <a:lstStyle/>
          <a:p>
            <a:pPr marL="0" indent="0" algn="l">
              <a:lnSpc>
                <a:spcPts val="2200"/>
              </a:lnSpc>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Frame Analysis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6" name="Text 15">
            <a:extLst>
              <a:ext uri="{FF2B5EF4-FFF2-40B4-BE49-F238E27FC236}">
                <a16:creationId xmlns:a16="http://schemas.microsoft.com/office/drawing/2014/main" id="{1649AE4A-5C17-03EC-2D43-9DF3B7488004}"/>
              </a:ext>
            </a:extLst>
          </p:cNvPr>
          <p:cNvSpPr/>
          <p:nvPr/>
        </p:nvSpPr>
        <p:spPr>
          <a:xfrm>
            <a:off x="9218660" y="5252739"/>
            <a:ext cx="6118860" cy="273844"/>
          </a:xfrm>
          <a:prstGeom prst="rect">
            <a:avLst/>
          </a:prstGeom>
          <a:noFill/>
          <a:ln/>
        </p:spPr>
        <p:txBody>
          <a:bodyPr wrap="none" lIns="0" tIns="0" rIns="0" bIns="0" rtlCol="0" anchor="t"/>
          <a:lstStyle/>
          <a:p>
            <a:pPr marL="342900" indent="-342900" algn="l">
              <a:lnSpc>
                <a:spcPts val="2150"/>
              </a:lnSpc>
              <a:buSzPct val="100000"/>
              <a:buChar char="•"/>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CNNs (VGG19) for raw video frames and Mel spectrograms.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Text 16">
            <a:extLst>
              <a:ext uri="{FF2B5EF4-FFF2-40B4-BE49-F238E27FC236}">
                <a16:creationId xmlns:a16="http://schemas.microsoft.com/office/drawing/2014/main" id="{5CBE436B-3C58-FC41-A80C-3655F167DF18}"/>
              </a:ext>
            </a:extLst>
          </p:cNvPr>
          <p:cNvSpPr/>
          <p:nvPr/>
        </p:nvSpPr>
        <p:spPr>
          <a:xfrm>
            <a:off x="9218660" y="5586471"/>
            <a:ext cx="6118860" cy="273844"/>
          </a:xfrm>
          <a:prstGeom prst="rect">
            <a:avLst/>
          </a:prstGeom>
          <a:noFill/>
          <a:ln/>
        </p:spPr>
        <p:txBody>
          <a:bodyPr wrap="none" lIns="0" tIns="0" rIns="0" bIns="0" rtlCol="0" anchor="t"/>
          <a:lstStyle/>
          <a:p>
            <a:pPr marL="342900" indent="-342900" algn="l">
              <a:lnSpc>
                <a:spcPts val="2150"/>
              </a:lnSpc>
              <a:buSzPct val="100000"/>
              <a:buChar char="•"/>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ResNet-50, RGB-stream I3D for spatio-temporal features.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Shape 17">
            <a:extLst>
              <a:ext uri="{FF2B5EF4-FFF2-40B4-BE49-F238E27FC236}">
                <a16:creationId xmlns:a16="http://schemas.microsoft.com/office/drawing/2014/main" id="{95AD46F5-A985-4381-CA1C-714DE82DFAB9}"/>
              </a:ext>
            </a:extLst>
          </p:cNvPr>
          <p:cNvSpPr/>
          <p:nvPr/>
        </p:nvSpPr>
        <p:spPr>
          <a:xfrm>
            <a:off x="7531656" y="5314355"/>
            <a:ext cx="6507004" cy="2016442"/>
          </a:xfrm>
          <a:prstGeom prst="roundRect">
            <a:avLst>
              <a:gd name="adj" fmla="val 5442"/>
            </a:avLst>
          </a:prstGeom>
          <a:noFill/>
          <a:ln/>
          <a:effectLst>
            <a:outerShdw blurRad="41910" dist="20320" dir="13500000" algn="bl" rotWithShape="0">
              <a:srgbClr val="FFFFFF">
                <a:alpha val="70000"/>
              </a:srgbClr>
            </a:outerShdw>
          </a:effectLst>
        </p:spPr>
      </p:sp>
      <p:pic>
        <p:nvPicPr>
          <p:cNvPr id="39" name="Image 9" descr="preencoded.png">
            <a:extLst>
              <a:ext uri="{FF2B5EF4-FFF2-40B4-BE49-F238E27FC236}">
                <a16:creationId xmlns:a16="http://schemas.microsoft.com/office/drawing/2014/main" id="{5548F19B-E9D6-6362-C3FB-6DE22FCD2804}"/>
              </a:ext>
            </a:extLst>
          </p:cNvPr>
          <p:cNvPicPr>
            <a:picLocks noChangeAspect="1"/>
          </p:cNvPicPr>
          <p:nvPr/>
        </p:nvPicPr>
        <p:blipFill>
          <a:blip r:embed="rId8"/>
          <a:stretch>
            <a:fillRect/>
          </a:stretch>
        </p:blipFill>
        <p:spPr>
          <a:xfrm>
            <a:off x="9125515" y="6947083"/>
            <a:ext cx="6507004" cy="91440"/>
          </a:xfrm>
          <a:prstGeom prst="rect">
            <a:avLst/>
          </a:prstGeom>
        </p:spPr>
      </p:pic>
      <p:pic>
        <p:nvPicPr>
          <p:cNvPr id="40" name="Image 10" descr="preencoded.png">
            <a:extLst>
              <a:ext uri="{FF2B5EF4-FFF2-40B4-BE49-F238E27FC236}">
                <a16:creationId xmlns:a16="http://schemas.microsoft.com/office/drawing/2014/main" id="{278C8663-F6F5-A637-64EC-5CA0E2F2E9B7}"/>
              </a:ext>
            </a:extLst>
          </p:cNvPr>
          <p:cNvPicPr>
            <a:picLocks noChangeAspect="1"/>
          </p:cNvPicPr>
          <p:nvPr/>
        </p:nvPicPr>
        <p:blipFill>
          <a:blip r:embed="rId9"/>
          <a:stretch>
            <a:fillRect/>
          </a:stretch>
        </p:blipFill>
        <p:spPr>
          <a:xfrm>
            <a:off x="10528280" y="5057537"/>
            <a:ext cx="513755" cy="513755"/>
          </a:xfrm>
          <a:prstGeom prst="rect">
            <a:avLst/>
          </a:prstGeom>
        </p:spPr>
      </p:pic>
      <p:pic>
        <p:nvPicPr>
          <p:cNvPr id="41" name="Image 11" descr="preencoded.png">
            <a:extLst>
              <a:ext uri="{FF2B5EF4-FFF2-40B4-BE49-F238E27FC236}">
                <a16:creationId xmlns:a16="http://schemas.microsoft.com/office/drawing/2014/main" id="{FCC206CD-7BFC-F77F-A0F5-8090B4581789}"/>
              </a:ext>
            </a:extLst>
          </p:cNvPr>
          <p:cNvPicPr>
            <a:picLocks noChangeAspect="1"/>
          </p:cNvPicPr>
          <p:nvPr/>
        </p:nvPicPr>
        <p:blipFill>
          <a:blip r:embed="rId13"/>
          <a:stretch>
            <a:fillRect/>
          </a:stretch>
        </p:blipFill>
        <p:spPr>
          <a:xfrm>
            <a:off x="11822739" y="6231576"/>
            <a:ext cx="891256" cy="1113812"/>
          </a:xfrm>
          <a:prstGeom prst="rect">
            <a:avLst/>
          </a:prstGeom>
        </p:spPr>
      </p:pic>
      <p:sp>
        <p:nvSpPr>
          <p:cNvPr id="42" name="Text 18">
            <a:extLst>
              <a:ext uri="{FF2B5EF4-FFF2-40B4-BE49-F238E27FC236}">
                <a16:creationId xmlns:a16="http://schemas.microsoft.com/office/drawing/2014/main" id="{D02B9DB2-A0C5-FB03-A64E-CAC9EB5C18AC}"/>
              </a:ext>
            </a:extLst>
          </p:cNvPr>
          <p:cNvSpPr/>
          <p:nvPr/>
        </p:nvSpPr>
        <p:spPr>
          <a:xfrm>
            <a:off x="9239442" y="7290602"/>
            <a:ext cx="2392799" cy="281702"/>
          </a:xfrm>
          <a:prstGeom prst="rect">
            <a:avLst/>
          </a:prstGeom>
          <a:noFill/>
          <a:ln/>
        </p:spPr>
        <p:txBody>
          <a:bodyPr wrap="none" lIns="0" tIns="0" rIns="0" bIns="0" rtlCol="0" anchor="t"/>
          <a:lstStyle/>
          <a:p>
            <a:pPr marL="0" indent="0" algn="l">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Facial &amp; Motion Analysis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43" name="Text 19">
            <a:extLst>
              <a:ext uri="{FF2B5EF4-FFF2-40B4-BE49-F238E27FC236}">
                <a16:creationId xmlns:a16="http://schemas.microsoft.com/office/drawing/2014/main" id="{62DD993E-EA3F-390F-6989-C449DAFD5AB0}"/>
              </a:ext>
            </a:extLst>
          </p:cNvPr>
          <p:cNvSpPr/>
          <p:nvPr/>
        </p:nvSpPr>
        <p:spPr>
          <a:xfrm>
            <a:off x="9239442" y="7743516"/>
            <a:ext cx="6118860" cy="273844"/>
          </a:xfrm>
          <a:prstGeom prst="rect">
            <a:avLst/>
          </a:prstGeom>
          <a:noFill/>
          <a:ln/>
        </p:spPr>
        <p:txBody>
          <a:bodyPr wrap="none" lIns="0" tIns="0" rIns="0" bIns="0" rtlCol="0" anchor="t"/>
          <a:lstStyle/>
          <a:p>
            <a:pPr marL="342900" indent="-342900" algn="l">
              <a:buSzPct val="100000"/>
              <a:buChar char="•"/>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MTCNN for robust face detection.</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44" name="Text 20">
            <a:extLst>
              <a:ext uri="{FF2B5EF4-FFF2-40B4-BE49-F238E27FC236}">
                <a16:creationId xmlns:a16="http://schemas.microsoft.com/office/drawing/2014/main" id="{05549577-383A-B267-62EC-2392D302D63C}"/>
              </a:ext>
            </a:extLst>
          </p:cNvPr>
          <p:cNvSpPr/>
          <p:nvPr/>
        </p:nvSpPr>
        <p:spPr>
          <a:xfrm>
            <a:off x="9239442" y="8077248"/>
            <a:ext cx="6118860" cy="273844"/>
          </a:xfrm>
          <a:prstGeom prst="rect">
            <a:avLst/>
          </a:prstGeom>
          <a:noFill/>
          <a:ln/>
        </p:spPr>
        <p:txBody>
          <a:bodyPr wrap="none" lIns="0" tIns="0" rIns="0" bIns="0" rtlCol="0" anchor="t"/>
          <a:lstStyle/>
          <a:p>
            <a:pPr marL="342900" indent="-342900" algn="l">
              <a:buSzPct val="100000"/>
              <a:buChar char="•"/>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RNNs/GRUs for temporal relationships in</a:t>
            </a:r>
          </a:p>
          <a:p>
            <a:pPr algn="l">
              <a:buSzPct val="100000"/>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     expressions.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45" name="Text 21">
            <a:extLst>
              <a:ext uri="{FF2B5EF4-FFF2-40B4-BE49-F238E27FC236}">
                <a16:creationId xmlns:a16="http://schemas.microsoft.com/office/drawing/2014/main" id="{29971C8C-4798-761D-CF73-FC347AF75C90}"/>
              </a:ext>
            </a:extLst>
          </p:cNvPr>
          <p:cNvSpPr/>
          <p:nvPr/>
        </p:nvSpPr>
        <p:spPr>
          <a:xfrm>
            <a:off x="9239442" y="8410981"/>
            <a:ext cx="6118860" cy="273844"/>
          </a:xfrm>
          <a:prstGeom prst="rect">
            <a:avLst/>
          </a:prstGeom>
          <a:noFill/>
          <a:ln/>
        </p:spPr>
        <p:txBody>
          <a:bodyPr wrap="none" lIns="0" tIns="0" rIns="0" bIns="0" rtlCol="0" anchor="t"/>
          <a:lstStyle/>
          <a:p>
            <a:pPr algn="l">
              <a:buSzPct val="100000"/>
            </a:pPr>
            <a:endParaRPr lang="en-US" sz="2800" dirty="0">
              <a:solidFill>
                <a:schemeClr val="bg1"/>
              </a:solidFill>
              <a:latin typeface="Times New Roman" panose="02020603050405020304" pitchFamily="18" charset="0"/>
              <a:ea typeface="Montserrat" pitchFamily="34" charset="-122"/>
              <a:cs typeface="Times New Roman" panose="02020603050405020304" pitchFamily="18" charset="0"/>
            </a:endParaRPr>
          </a:p>
          <a:p>
            <a:pPr marL="342900" indent="-342900" algn="l">
              <a:buSzPct val="100000"/>
              <a:buChar char="•"/>
            </a:pPr>
            <a:r>
              <a:rPr lang="en-US" sz="2800" dirty="0" err="1">
                <a:solidFill>
                  <a:schemeClr val="bg1"/>
                </a:solidFill>
                <a:latin typeface="Times New Roman" panose="02020603050405020304" pitchFamily="18" charset="0"/>
                <a:ea typeface="Montserrat" pitchFamily="34" charset="-122"/>
                <a:cs typeface="Times New Roman" panose="02020603050405020304" pitchFamily="18" charset="0"/>
              </a:rPr>
              <a:t>FlowNetS</a:t>
            </a: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 for subtle motion features.</a:t>
            </a:r>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2859"/>
        </a:solidFill>
        <a:effectLst/>
      </p:bgPr>
    </p:bg>
    <p:spTree>
      <p:nvGrpSpPr>
        <p:cNvPr id="1" name=""/>
        <p:cNvGrpSpPr/>
        <p:nvPr/>
      </p:nvGrpSpPr>
      <p:grpSpPr>
        <a:xfrm>
          <a:off x="0" y="0"/>
          <a:ext cx="0" cy="0"/>
          <a:chOff x="0" y="0"/>
          <a:chExt cx="0" cy="0"/>
        </a:xfrm>
      </p:grpSpPr>
      <p:sp>
        <p:nvSpPr>
          <p:cNvPr id="2" name="Freeform 2"/>
          <p:cNvSpPr/>
          <p:nvPr/>
        </p:nvSpPr>
        <p:spPr>
          <a:xfrm rot="2861829">
            <a:off x="7357444" y="-253012"/>
            <a:ext cx="15118876" cy="15802153"/>
          </a:xfrm>
          <a:custGeom>
            <a:avLst/>
            <a:gdLst/>
            <a:ahLst/>
            <a:cxnLst/>
            <a:rect l="l" t="t" r="r" b="b"/>
            <a:pathLst>
              <a:path w="15118876" h="15802153">
                <a:moveTo>
                  <a:pt x="0" y="0"/>
                </a:moveTo>
                <a:lnTo>
                  <a:pt x="15118876" y="0"/>
                </a:lnTo>
                <a:lnTo>
                  <a:pt x="15118876" y="15802154"/>
                </a:lnTo>
                <a:lnTo>
                  <a:pt x="0" y="15802154"/>
                </a:lnTo>
                <a:lnTo>
                  <a:pt x="0" y="0"/>
                </a:lnTo>
                <a:close/>
              </a:path>
            </a:pathLst>
          </a:custGeom>
          <a:blipFill>
            <a:blip r:embed="rId2">
              <a:extLst>
                <a:ext uri="{96DAC541-7B7A-43D3-8B79-37D633B846F1}">
                  <asvg:svgBlip xmlns:asvg="http://schemas.microsoft.com/office/drawing/2016/SVG/main" r:embed="rId3"/>
                </a:ext>
              </a:extLst>
            </a:blip>
            <a:stretch>
              <a:fillRect l="-5842" b="-10844"/>
            </a:stretch>
          </a:blipFill>
        </p:spPr>
      </p:sp>
      <p:grpSp>
        <p:nvGrpSpPr>
          <p:cNvPr id="13" name="Group 13"/>
          <p:cNvGrpSpPr/>
          <p:nvPr/>
        </p:nvGrpSpPr>
        <p:grpSpPr>
          <a:xfrm>
            <a:off x="13861227" y="977675"/>
            <a:ext cx="4264508" cy="8460834"/>
            <a:chOff x="0" y="0"/>
            <a:chExt cx="5427659" cy="10768540"/>
          </a:xfrm>
        </p:grpSpPr>
        <p:sp>
          <p:nvSpPr>
            <p:cNvPr id="14" name="Freeform 14"/>
            <p:cNvSpPr/>
            <p:nvPr/>
          </p:nvSpPr>
          <p:spPr>
            <a:xfrm>
              <a:off x="0" y="0"/>
              <a:ext cx="5427659" cy="10768540"/>
            </a:xfrm>
            <a:custGeom>
              <a:avLst/>
              <a:gdLst/>
              <a:ahLst/>
              <a:cxnLst/>
              <a:rect l="l" t="t" r="r" b="b"/>
              <a:pathLst>
                <a:path w="5427659" h="10768540">
                  <a:moveTo>
                    <a:pt x="4187051" y="10768540"/>
                  </a:moveTo>
                  <a:lnTo>
                    <a:pt x="1240608" y="10768540"/>
                  </a:lnTo>
                  <a:cubicBezTo>
                    <a:pt x="555172" y="10768540"/>
                    <a:pt x="0" y="9997512"/>
                    <a:pt x="0" y="9045573"/>
                  </a:cubicBezTo>
                  <a:lnTo>
                    <a:pt x="0" y="1722966"/>
                  </a:lnTo>
                  <a:cubicBezTo>
                    <a:pt x="0" y="771027"/>
                    <a:pt x="555172" y="0"/>
                    <a:pt x="1240608" y="0"/>
                  </a:cubicBezTo>
                  <a:lnTo>
                    <a:pt x="4187051" y="0"/>
                  </a:lnTo>
                  <a:cubicBezTo>
                    <a:pt x="4872487" y="0"/>
                    <a:pt x="5427659" y="771027"/>
                    <a:pt x="5427659" y="1722966"/>
                  </a:cubicBezTo>
                  <a:lnTo>
                    <a:pt x="5427659" y="9045573"/>
                  </a:lnTo>
                  <a:cubicBezTo>
                    <a:pt x="5427659" y="9997512"/>
                    <a:pt x="4872487" y="10768540"/>
                    <a:pt x="4187051" y="10768540"/>
                  </a:cubicBezTo>
                  <a:close/>
                </a:path>
              </a:pathLst>
            </a:custGeom>
            <a:blipFill>
              <a:blip r:embed="rId4"/>
              <a:stretch>
                <a:fillRect l="-63372" r="-63372"/>
              </a:stretch>
            </a:blipFill>
          </p:spPr>
        </p:sp>
      </p:grpSp>
      <p:sp>
        <p:nvSpPr>
          <p:cNvPr id="15" name="Text 0">
            <a:extLst>
              <a:ext uri="{FF2B5EF4-FFF2-40B4-BE49-F238E27FC236}">
                <a16:creationId xmlns:a16="http://schemas.microsoft.com/office/drawing/2014/main" id="{20F5E03D-6F11-5E0F-4332-A577DB9AD363}"/>
              </a:ext>
            </a:extLst>
          </p:cNvPr>
          <p:cNvSpPr/>
          <p:nvPr/>
        </p:nvSpPr>
        <p:spPr>
          <a:xfrm>
            <a:off x="457200" y="434683"/>
            <a:ext cx="12409408" cy="708660"/>
          </a:xfrm>
          <a:prstGeom prst="rect">
            <a:avLst/>
          </a:prstGeom>
          <a:noFill/>
          <a:ln/>
        </p:spPr>
        <p:txBody>
          <a:bodyPr wrap="none" lIns="0" tIns="0" rIns="0" bIns="0" rtlCol="0" anchor="t"/>
          <a:lstStyle/>
          <a:p>
            <a:pPr marL="0" indent="0" algn="l">
              <a:lnSpc>
                <a:spcPts val="5550"/>
              </a:lnSpc>
              <a:buNone/>
            </a:pPr>
            <a:r>
              <a:rPr lang="en-US" sz="4450" b="1" dirty="0">
                <a:solidFill>
                  <a:schemeClr val="bg1"/>
                </a:solidFill>
                <a:latin typeface="Times New Roman" panose="02020603050405020304" pitchFamily="18" charset="0"/>
                <a:ea typeface="Barlow Bold" pitchFamily="34" charset="-122"/>
                <a:cs typeface="Times New Roman" panose="02020603050405020304" pitchFamily="18" charset="0"/>
              </a:rPr>
              <a:t>Technical Overview: Deep Learning Architectures</a:t>
            </a:r>
            <a:endParaRPr lang="en-US" sz="4450" dirty="0">
              <a:solidFill>
                <a:schemeClr val="bg1"/>
              </a:solidFill>
              <a:latin typeface="Times New Roman" panose="02020603050405020304" pitchFamily="18" charset="0"/>
              <a:cs typeface="Times New Roman" panose="02020603050405020304" pitchFamily="18" charset="0"/>
            </a:endParaRPr>
          </a:p>
        </p:txBody>
      </p:sp>
      <p:pic>
        <p:nvPicPr>
          <p:cNvPr id="16" name="Image 0" descr="preencoded.png">
            <a:extLst>
              <a:ext uri="{FF2B5EF4-FFF2-40B4-BE49-F238E27FC236}">
                <a16:creationId xmlns:a16="http://schemas.microsoft.com/office/drawing/2014/main" id="{75A3C38F-7F73-7F7D-3E7C-6D1C8DD850E3}"/>
              </a:ext>
            </a:extLst>
          </p:cNvPr>
          <p:cNvPicPr>
            <a:picLocks noChangeAspect="1"/>
          </p:cNvPicPr>
          <p:nvPr/>
        </p:nvPicPr>
        <p:blipFill>
          <a:blip r:embed="rId5"/>
          <a:stretch>
            <a:fillRect/>
          </a:stretch>
        </p:blipFill>
        <p:spPr>
          <a:xfrm>
            <a:off x="27709" y="2010151"/>
            <a:ext cx="646390" cy="646390"/>
          </a:xfrm>
          <a:prstGeom prst="rect">
            <a:avLst/>
          </a:prstGeom>
        </p:spPr>
      </p:pic>
      <p:sp>
        <p:nvSpPr>
          <p:cNvPr id="17" name="Text 1">
            <a:extLst>
              <a:ext uri="{FF2B5EF4-FFF2-40B4-BE49-F238E27FC236}">
                <a16:creationId xmlns:a16="http://schemas.microsoft.com/office/drawing/2014/main" id="{9F28861E-3882-3E27-1802-619CFFB0D496}"/>
              </a:ext>
            </a:extLst>
          </p:cNvPr>
          <p:cNvSpPr/>
          <p:nvPr/>
        </p:nvSpPr>
        <p:spPr>
          <a:xfrm>
            <a:off x="943419" y="2191841"/>
            <a:ext cx="2834997" cy="354330"/>
          </a:xfrm>
          <a:prstGeom prst="rect">
            <a:avLst/>
          </a:prstGeom>
          <a:noFill/>
          <a:ln/>
        </p:spPr>
        <p:txBody>
          <a:bodyPr wrap="none" lIns="0" tIns="0" rIns="0" bIns="0" rtlCol="0" anchor="t"/>
          <a:lstStyle/>
          <a:p>
            <a:pPr marL="0" indent="0" algn="l">
              <a:lnSpc>
                <a:spcPts val="2750"/>
              </a:lnSpc>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CNNs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8" name="Text 2">
            <a:extLst>
              <a:ext uri="{FF2B5EF4-FFF2-40B4-BE49-F238E27FC236}">
                <a16:creationId xmlns:a16="http://schemas.microsoft.com/office/drawing/2014/main" id="{A7469020-7865-F06D-B614-79EB0047A811}"/>
              </a:ext>
            </a:extLst>
          </p:cNvPr>
          <p:cNvSpPr/>
          <p:nvPr/>
        </p:nvSpPr>
        <p:spPr>
          <a:xfrm>
            <a:off x="943419" y="2675354"/>
            <a:ext cx="3278862" cy="1379220"/>
          </a:xfrm>
          <a:prstGeom prst="rect">
            <a:avLst/>
          </a:prstGeom>
          <a:noFill/>
          <a:ln/>
        </p:spPr>
        <p:txBody>
          <a:bodyPr wrap="square" lIns="0" tIns="0" rIns="0" bIns="0" rtlCol="0" anchor="t"/>
          <a:lstStyle/>
          <a:p>
            <a:pPr marL="0" indent="0" algn="l">
              <a:lnSpc>
                <a:spcPts val="2700"/>
              </a:lnSpc>
              <a:buNone/>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Cornerstone for grid-like data (visual, acoustic, EEG), learning hierarchical spatial features effectively.</a:t>
            </a:r>
          </a:p>
        </p:txBody>
      </p:sp>
      <p:pic>
        <p:nvPicPr>
          <p:cNvPr id="19" name="Image 1" descr="preencoded.png">
            <a:extLst>
              <a:ext uri="{FF2B5EF4-FFF2-40B4-BE49-F238E27FC236}">
                <a16:creationId xmlns:a16="http://schemas.microsoft.com/office/drawing/2014/main" id="{1A108B4A-9F69-50C9-4DD5-E91EB9075E89}"/>
              </a:ext>
            </a:extLst>
          </p:cNvPr>
          <p:cNvPicPr>
            <a:picLocks noChangeAspect="1"/>
          </p:cNvPicPr>
          <p:nvPr/>
        </p:nvPicPr>
        <p:blipFill>
          <a:blip r:embed="rId6"/>
          <a:stretch>
            <a:fillRect/>
          </a:stretch>
        </p:blipFill>
        <p:spPr>
          <a:xfrm>
            <a:off x="4491600" y="2010151"/>
            <a:ext cx="646390" cy="646390"/>
          </a:xfrm>
          <a:prstGeom prst="rect">
            <a:avLst/>
          </a:prstGeom>
        </p:spPr>
      </p:pic>
      <p:sp>
        <p:nvSpPr>
          <p:cNvPr id="20" name="Text 3">
            <a:extLst>
              <a:ext uri="{FF2B5EF4-FFF2-40B4-BE49-F238E27FC236}">
                <a16:creationId xmlns:a16="http://schemas.microsoft.com/office/drawing/2014/main" id="{B903ECEA-C9D8-DAE7-6C2A-50D2F44E6799}"/>
              </a:ext>
            </a:extLst>
          </p:cNvPr>
          <p:cNvSpPr/>
          <p:nvPr/>
        </p:nvSpPr>
        <p:spPr>
          <a:xfrm>
            <a:off x="5407310" y="2191841"/>
            <a:ext cx="2834997" cy="354330"/>
          </a:xfrm>
          <a:prstGeom prst="rect">
            <a:avLst/>
          </a:prstGeom>
          <a:noFill/>
          <a:ln/>
        </p:spPr>
        <p:txBody>
          <a:bodyPr wrap="none" lIns="0" tIns="0" rIns="0" bIns="0" rtlCol="0" anchor="t"/>
          <a:lstStyle/>
          <a:p>
            <a:pPr marL="0" indent="0" algn="l">
              <a:lnSpc>
                <a:spcPts val="2750"/>
              </a:lnSpc>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RNNs &amp; LSTMs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1" name="Text 4">
            <a:extLst>
              <a:ext uri="{FF2B5EF4-FFF2-40B4-BE49-F238E27FC236}">
                <a16:creationId xmlns:a16="http://schemas.microsoft.com/office/drawing/2014/main" id="{DD595EE1-643A-5F99-1C87-E24B8953CF65}"/>
              </a:ext>
            </a:extLst>
          </p:cNvPr>
          <p:cNvSpPr/>
          <p:nvPr/>
        </p:nvSpPr>
        <p:spPr>
          <a:xfrm>
            <a:off x="5407310" y="2675354"/>
            <a:ext cx="3278862" cy="1379220"/>
          </a:xfrm>
          <a:prstGeom prst="rect">
            <a:avLst/>
          </a:prstGeom>
          <a:noFill/>
          <a:ln/>
        </p:spPr>
        <p:txBody>
          <a:bodyPr wrap="square" lIns="0" tIns="0" rIns="0" bIns="0" rtlCol="0" anchor="t"/>
          <a:lstStyle/>
          <a:p>
            <a:pPr marL="0" indent="0" algn="l">
              <a:lnSpc>
                <a:spcPts val="2700"/>
              </a:lnSpc>
              <a:buNone/>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Adept at sequential data, capturing temporal information from speech and video sequences.</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22" name="Image 2" descr="preencoded.png">
            <a:extLst>
              <a:ext uri="{FF2B5EF4-FFF2-40B4-BE49-F238E27FC236}">
                <a16:creationId xmlns:a16="http://schemas.microsoft.com/office/drawing/2014/main" id="{AC0E609F-1B19-B2DD-B690-0915C00DDB3E}"/>
              </a:ext>
            </a:extLst>
          </p:cNvPr>
          <p:cNvPicPr>
            <a:picLocks noChangeAspect="1"/>
          </p:cNvPicPr>
          <p:nvPr/>
        </p:nvPicPr>
        <p:blipFill>
          <a:blip r:embed="rId7"/>
          <a:stretch>
            <a:fillRect/>
          </a:stretch>
        </p:blipFill>
        <p:spPr>
          <a:xfrm>
            <a:off x="8955440" y="2032811"/>
            <a:ext cx="646390" cy="646390"/>
          </a:xfrm>
          <a:prstGeom prst="rect">
            <a:avLst/>
          </a:prstGeom>
        </p:spPr>
      </p:pic>
      <p:sp>
        <p:nvSpPr>
          <p:cNvPr id="23" name="Text 5">
            <a:extLst>
              <a:ext uri="{FF2B5EF4-FFF2-40B4-BE49-F238E27FC236}">
                <a16:creationId xmlns:a16="http://schemas.microsoft.com/office/drawing/2014/main" id="{06DEA757-ED88-4063-A5BE-2EE92A6D923D}"/>
              </a:ext>
            </a:extLst>
          </p:cNvPr>
          <p:cNvSpPr/>
          <p:nvPr/>
        </p:nvSpPr>
        <p:spPr>
          <a:xfrm>
            <a:off x="9594903" y="2333346"/>
            <a:ext cx="2834997" cy="354330"/>
          </a:xfrm>
          <a:prstGeom prst="rect">
            <a:avLst/>
          </a:prstGeom>
          <a:noFill/>
          <a:ln/>
        </p:spPr>
        <p:txBody>
          <a:bodyPr wrap="none" lIns="0" tIns="0" rIns="0" bIns="0" rtlCol="0" anchor="t"/>
          <a:lstStyle/>
          <a:p>
            <a:pPr marL="0" indent="0" algn="l">
              <a:lnSpc>
                <a:spcPts val="2750"/>
              </a:lnSpc>
              <a:buNone/>
            </a:pPr>
            <a:r>
              <a:rPr lang="en-US" sz="4000" b="1" dirty="0">
                <a:solidFill>
                  <a:schemeClr val="bg1"/>
                </a:solidFill>
                <a:latin typeface="Times New Roman" panose="02020603050405020304" pitchFamily="18" charset="0"/>
                <a:ea typeface="Barlow Bold" pitchFamily="34" charset="-122"/>
                <a:cs typeface="Times New Roman" panose="02020603050405020304" pitchFamily="18" charset="0"/>
              </a:rPr>
              <a:t>Transformers</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24" name="Text 6">
            <a:extLst>
              <a:ext uri="{FF2B5EF4-FFF2-40B4-BE49-F238E27FC236}">
                <a16:creationId xmlns:a16="http://schemas.microsoft.com/office/drawing/2014/main" id="{4F6D11B6-F305-4594-D437-A500A78D7928}"/>
              </a:ext>
            </a:extLst>
          </p:cNvPr>
          <p:cNvSpPr/>
          <p:nvPr/>
        </p:nvSpPr>
        <p:spPr>
          <a:xfrm>
            <a:off x="9573891" y="3432558"/>
            <a:ext cx="3278862" cy="4215508"/>
          </a:xfrm>
          <a:prstGeom prst="rect">
            <a:avLst/>
          </a:prstGeom>
          <a:noFill/>
          <a:ln/>
        </p:spPr>
        <p:txBody>
          <a:bodyPr wrap="square" lIns="0" tIns="0" rIns="0" bIns="0" rtlCol="0" anchor="t"/>
          <a:lstStyle/>
          <a:p>
            <a:pPr marL="0" indent="0" algn="l">
              <a:lnSpc>
                <a:spcPts val="2700"/>
              </a:lnSpc>
              <a:buNone/>
            </a:pPr>
            <a:r>
              <a:rPr lang="en-US" sz="3200" dirty="0">
                <a:solidFill>
                  <a:schemeClr val="bg1"/>
                </a:solidFill>
                <a:latin typeface="Times New Roman" panose="02020603050405020304" pitchFamily="18" charset="0"/>
                <a:ea typeface="Montserrat" pitchFamily="34" charset="-122"/>
                <a:cs typeface="Times New Roman" panose="02020603050405020304" pitchFamily="18" charset="0"/>
              </a:rPr>
              <a:t>Revolutionized sequence-to-sequence tasks with multi-head self-attention for temporal and cross-modal fusion.</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25" name="Image 3" descr="preencoded.png">
            <a:extLst>
              <a:ext uri="{FF2B5EF4-FFF2-40B4-BE49-F238E27FC236}">
                <a16:creationId xmlns:a16="http://schemas.microsoft.com/office/drawing/2014/main" id="{E94F3158-B80C-56C7-C794-11D681E56CE3}"/>
              </a:ext>
            </a:extLst>
          </p:cNvPr>
          <p:cNvPicPr>
            <a:picLocks noChangeAspect="1"/>
          </p:cNvPicPr>
          <p:nvPr/>
        </p:nvPicPr>
        <p:blipFill>
          <a:blip r:embed="rId8"/>
          <a:stretch>
            <a:fillRect/>
          </a:stretch>
        </p:blipFill>
        <p:spPr>
          <a:xfrm>
            <a:off x="27709" y="5645809"/>
            <a:ext cx="646390" cy="646390"/>
          </a:xfrm>
          <a:prstGeom prst="rect">
            <a:avLst/>
          </a:prstGeom>
        </p:spPr>
      </p:pic>
      <p:sp>
        <p:nvSpPr>
          <p:cNvPr id="26" name="Text 7">
            <a:extLst>
              <a:ext uri="{FF2B5EF4-FFF2-40B4-BE49-F238E27FC236}">
                <a16:creationId xmlns:a16="http://schemas.microsoft.com/office/drawing/2014/main" id="{6B59FCFA-7B44-B493-95E8-9A39A7174F75}"/>
              </a:ext>
            </a:extLst>
          </p:cNvPr>
          <p:cNvSpPr/>
          <p:nvPr/>
        </p:nvSpPr>
        <p:spPr>
          <a:xfrm>
            <a:off x="929564" y="5474037"/>
            <a:ext cx="2834997" cy="354330"/>
          </a:xfrm>
          <a:prstGeom prst="rect">
            <a:avLst/>
          </a:prstGeom>
          <a:noFill/>
          <a:ln/>
        </p:spPr>
        <p:txBody>
          <a:bodyPr wrap="none" lIns="0" tIns="0" rIns="0" bIns="0" rtlCol="0" anchor="t"/>
          <a:lstStyle/>
          <a:p>
            <a:pPr marL="0" indent="0" algn="l">
              <a:lnSpc>
                <a:spcPts val="2750"/>
              </a:lnSpc>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Autoencoders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7" name="Text 8">
            <a:extLst>
              <a:ext uri="{FF2B5EF4-FFF2-40B4-BE49-F238E27FC236}">
                <a16:creationId xmlns:a16="http://schemas.microsoft.com/office/drawing/2014/main" id="{8F1D9FD5-0A07-999F-2728-4FB3CA78BC8A}"/>
              </a:ext>
            </a:extLst>
          </p:cNvPr>
          <p:cNvSpPr/>
          <p:nvPr/>
        </p:nvSpPr>
        <p:spPr>
          <a:xfrm>
            <a:off x="943419" y="5914556"/>
            <a:ext cx="3278862" cy="2740680"/>
          </a:xfrm>
          <a:prstGeom prst="rect">
            <a:avLst/>
          </a:prstGeom>
          <a:noFill/>
          <a:ln/>
        </p:spPr>
        <p:txBody>
          <a:bodyPr wrap="square" lIns="0" tIns="0" rIns="0" bIns="0" rtlCol="0" anchor="t"/>
          <a:lstStyle/>
          <a:p>
            <a:pPr marL="0" indent="0" algn="l">
              <a:lnSpc>
                <a:spcPts val="2700"/>
              </a:lnSpc>
              <a:buNone/>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Unsupervised learning for efficient data representations and shared features from physiological signals.</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28" name="Image 4" descr="preencoded.png">
            <a:extLst>
              <a:ext uri="{FF2B5EF4-FFF2-40B4-BE49-F238E27FC236}">
                <a16:creationId xmlns:a16="http://schemas.microsoft.com/office/drawing/2014/main" id="{6275D34B-B412-07D4-6FBA-6BEE13ADA3B9}"/>
              </a:ext>
            </a:extLst>
          </p:cNvPr>
          <p:cNvPicPr>
            <a:picLocks noChangeAspect="1"/>
          </p:cNvPicPr>
          <p:nvPr/>
        </p:nvPicPr>
        <p:blipFill>
          <a:blip r:embed="rId9"/>
          <a:stretch>
            <a:fillRect/>
          </a:stretch>
        </p:blipFill>
        <p:spPr>
          <a:xfrm>
            <a:off x="4443450" y="5474037"/>
            <a:ext cx="646390" cy="646390"/>
          </a:xfrm>
          <a:prstGeom prst="rect">
            <a:avLst/>
          </a:prstGeom>
        </p:spPr>
      </p:pic>
      <p:sp>
        <p:nvSpPr>
          <p:cNvPr id="29" name="Text 9">
            <a:extLst>
              <a:ext uri="{FF2B5EF4-FFF2-40B4-BE49-F238E27FC236}">
                <a16:creationId xmlns:a16="http://schemas.microsoft.com/office/drawing/2014/main" id="{BA292D10-363B-DF1C-64BC-29FDE3A65C62}"/>
              </a:ext>
            </a:extLst>
          </p:cNvPr>
          <p:cNvSpPr/>
          <p:nvPr/>
        </p:nvSpPr>
        <p:spPr>
          <a:xfrm>
            <a:off x="5375176" y="5540312"/>
            <a:ext cx="2834997" cy="354330"/>
          </a:xfrm>
          <a:prstGeom prst="rect">
            <a:avLst/>
          </a:prstGeom>
          <a:noFill/>
          <a:ln/>
        </p:spPr>
        <p:txBody>
          <a:bodyPr wrap="none" lIns="0" tIns="0" rIns="0" bIns="0" rtlCol="0" anchor="t"/>
          <a:lstStyle/>
          <a:p>
            <a:pPr marL="0" indent="0" algn="l">
              <a:lnSpc>
                <a:spcPts val="2750"/>
              </a:lnSpc>
              <a:buNone/>
            </a:pPr>
            <a:r>
              <a:rPr lang="en-US" sz="2800" b="1" dirty="0">
                <a:solidFill>
                  <a:schemeClr val="bg1"/>
                </a:solidFill>
                <a:latin typeface="Times New Roman" panose="02020603050405020304" pitchFamily="18" charset="0"/>
                <a:ea typeface="Barlow Bold" pitchFamily="34" charset="-122"/>
                <a:cs typeface="Times New Roman" panose="02020603050405020304" pitchFamily="18" charset="0"/>
              </a:rPr>
              <a:t>Hybrid Models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0" name="Text 10">
            <a:extLst>
              <a:ext uri="{FF2B5EF4-FFF2-40B4-BE49-F238E27FC236}">
                <a16:creationId xmlns:a16="http://schemas.microsoft.com/office/drawing/2014/main" id="{74A7AC4E-B8B9-EA6A-518A-AA6AAC513AF6}"/>
              </a:ext>
            </a:extLst>
          </p:cNvPr>
          <p:cNvSpPr/>
          <p:nvPr/>
        </p:nvSpPr>
        <p:spPr>
          <a:xfrm>
            <a:off x="5375176" y="6073317"/>
            <a:ext cx="3278862" cy="2283480"/>
          </a:xfrm>
          <a:prstGeom prst="rect">
            <a:avLst/>
          </a:prstGeom>
          <a:noFill/>
          <a:ln/>
        </p:spPr>
        <p:txBody>
          <a:bodyPr wrap="square" lIns="0" tIns="0" rIns="0" bIns="0" rtlCol="0" anchor="t"/>
          <a:lstStyle/>
          <a:p>
            <a:pPr marL="0" indent="0" algn="l">
              <a:lnSpc>
                <a:spcPts val="2700"/>
              </a:lnSpc>
              <a:buNone/>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Combine CNNs, RNNs, and Transformers for robust feature extraction and integration.</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1" name="Text 11">
            <a:extLst>
              <a:ext uri="{FF2B5EF4-FFF2-40B4-BE49-F238E27FC236}">
                <a16:creationId xmlns:a16="http://schemas.microsoft.com/office/drawing/2014/main" id="{5FB7E98A-AE8D-9901-0C19-E26C470B0CD7}"/>
              </a:ext>
            </a:extLst>
          </p:cNvPr>
          <p:cNvSpPr/>
          <p:nvPr/>
        </p:nvSpPr>
        <p:spPr>
          <a:xfrm>
            <a:off x="967253" y="9093704"/>
            <a:ext cx="13122354" cy="689610"/>
          </a:xfrm>
          <a:prstGeom prst="rect">
            <a:avLst/>
          </a:prstGeom>
          <a:noFill/>
          <a:ln/>
        </p:spPr>
        <p:txBody>
          <a:bodyPr wrap="square" lIns="0" tIns="0" rIns="0" bIns="0" rtlCol="0" anchor="t"/>
          <a:lstStyle/>
          <a:p>
            <a:pPr marL="0" indent="0" algn="l">
              <a:lnSpc>
                <a:spcPts val="2700"/>
              </a:lnSpc>
              <a:buNone/>
            </a:pPr>
            <a:r>
              <a:rPr lang="en-US" sz="2800" dirty="0">
                <a:solidFill>
                  <a:schemeClr val="bg1"/>
                </a:solidFill>
                <a:latin typeface="Times New Roman" panose="02020603050405020304" pitchFamily="18" charset="0"/>
                <a:ea typeface="Montserrat" pitchFamily="34" charset="-122"/>
                <a:cs typeface="Times New Roman" panose="02020603050405020304" pitchFamily="18" charset="0"/>
              </a:rPr>
              <a:t>These architectures form the backbone of advanced MER systems, each contributing unique strengths to processing diverse data types.</a:t>
            </a:r>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303</TotalTime>
  <Words>1237</Words>
  <Application>Microsoft Office PowerPoint</Application>
  <PresentationFormat>Custom</PresentationFormat>
  <Paragraphs>153</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Times New Roman</vt:lpstr>
      <vt:lpstr>Arial</vt:lpstr>
      <vt:lpstr>Aileron Heavy</vt:lpstr>
      <vt:lpstr>Helios Extended Bold</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Emotion Recognition in Media</dc:title>
  <dc:creator>ACER</dc:creator>
  <dc:description>Presentation - Emotion Recognition in Media</dc:description>
  <cp:lastModifiedBy>MD MAHFUJUL KARIM</cp:lastModifiedBy>
  <cp:revision>7</cp:revision>
  <dcterms:created xsi:type="dcterms:W3CDTF">2006-08-16T00:00:00Z</dcterms:created>
  <dcterms:modified xsi:type="dcterms:W3CDTF">2025-07-20T03:14:21Z</dcterms:modified>
  <dc:identifier>DAGtNuuhlaY</dc:identifier>
</cp:coreProperties>
</file>